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2"/>
  </p:sldMasterIdLst>
  <p:notesMasterIdLst>
    <p:notesMasterId r:id="rId9"/>
  </p:notesMasterIdLst>
  <p:handoutMasterIdLst>
    <p:handoutMasterId r:id="rId10"/>
  </p:handoutMasterIdLst>
  <p:sldIdLst>
    <p:sldId id="257" r:id="rId3"/>
    <p:sldId id="256" r:id="rId4"/>
    <p:sldId id="258" r:id="rId5"/>
    <p:sldId id="259" r:id="rId6"/>
    <p:sldId id="262" r:id="rId7"/>
    <p:sldId id="263" r:id="rId8"/>
  </p:sldIdLst>
  <p:sldSz cx="10058400" cy="77724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ртем Конукоев" initials="АК"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2C2C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99" d="100"/>
          <a:sy n="99" d="100"/>
        </p:scale>
        <p:origin x="1560" y="54"/>
      </p:cViewPr>
      <p:guideLst>
        <p:guide orient="horz" pos="2448"/>
        <p:guide pos="3168"/>
      </p:guideLst>
    </p:cSldViewPr>
  </p:slideViewPr>
  <p:notesTextViewPr>
    <p:cViewPr>
      <p:scale>
        <a:sx n="1" d="1"/>
        <a:sy n="1" d="1"/>
      </p:scale>
      <p:origin x="0" y="0"/>
    </p:cViewPr>
  </p:notesTextViewPr>
  <p:notesViewPr>
    <p:cSldViewPr snapToGrid="0" showGuides="1">
      <p:cViewPr varScale="1">
        <p:scale>
          <a:sx n="76" d="100"/>
          <a:sy n="76" d="100"/>
        </p:scale>
        <p:origin x="123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A7F96A5-B40C-4591-A94D-05A85DE82A47}" type="datetimeFigureOut">
              <a:rPr lang="ru-RU" smtClean="0"/>
              <a:pPr/>
              <a:t>30.05.2018</a:t>
            </a:fld>
            <a:endParaRPr lang="ru-RU" dirty="0"/>
          </a:p>
        </p:txBody>
      </p:sp>
      <p:sp>
        <p:nvSpPr>
          <p:cNvPr id="4" name="Нижний колонтитул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AE55127-CA2D-4BC4-8CFE-F19148CDFE65}" type="slidenum">
              <a:rPr lang="ru-RU" smtClean="0"/>
              <a:pPr/>
              <a:t>‹#›</a:t>
            </a:fld>
            <a:endParaRPr lang="ru-RU" dirty="0"/>
          </a:p>
        </p:txBody>
      </p:sp>
    </p:spTree>
    <p:extLst>
      <p:ext uri="{BB962C8B-B14F-4D97-AF65-F5344CB8AC3E}">
        <p14:creationId xmlns:p14="http://schemas.microsoft.com/office/powerpoint/2010/main" val="259564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7FC828-8F12-4CF0-9AF3-FA4FDDB6EB28}" type="datetimeFigureOut">
              <a:rPr lang="ru-RU" smtClean="0"/>
              <a:pPr/>
              <a:t>30.05.2018</a:t>
            </a:fld>
            <a:endParaRPr lang="ru-RU" dirty="0"/>
          </a:p>
        </p:txBody>
      </p:sp>
      <p:sp>
        <p:nvSpPr>
          <p:cNvPr id="4" name="Образ слайда 3"/>
          <p:cNvSpPr>
            <a:spLocks noGrp="1" noRot="1" noChangeAspect="1"/>
          </p:cNvSpPr>
          <p:nvPr>
            <p:ph type="sldImg" idx="2"/>
          </p:nvPr>
        </p:nvSpPr>
        <p:spPr>
          <a:xfrm>
            <a:off x="1231900" y="1241425"/>
            <a:ext cx="433387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6B6C3F-CB80-4F8D-9D19-17AA7E3C7BEF}" type="slidenum">
              <a:rPr lang="ru-RU" smtClean="0"/>
              <a:pPr/>
              <a:t>‹#›</a:t>
            </a:fld>
            <a:endParaRPr lang="ru-RU" dirty="0"/>
          </a:p>
        </p:txBody>
      </p:sp>
    </p:spTree>
    <p:extLst>
      <p:ext uri="{BB962C8B-B14F-4D97-AF65-F5344CB8AC3E}">
        <p14:creationId xmlns:p14="http://schemas.microsoft.com/office/powerpoint/2010/main" val="169046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Наружная страница">
    <p:spTree>
      <p:nvGrpSpPr>
        <p:cNvPr id="1" name=""/>
        <p:cNvGrpSpPr/>
        <p:nvPr/>
      </p:nvGrpSpPr>
      <p:grpSpPr>
        <a:xfrm>
          <a:off x="0" y="0"/>
          <a:ext cx="0" cy="0"/>
          <a:chOff x="0" y="0"/>
          <a:chExt cx="0" cy="0"/>
        </a:xfrm>
      </p:grpSpPr>
      <p:sp>
        <p:nvSpPr>
          <p:cNvPr id="12" name="Прямоугольник 11"/>
          <p:cNvSpPr/>
          <p:nvPr/>
        </p:nvSpPr>
        <p:spPr>
          <a:xfrm>
            <a:off x="457200" y="457199"/>
            <a:ext cx="2377440" cy="6583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Текст 9"/>
          <p:cNvSpPr>
            <a:spLocks noGrp="1"/>
          </p:cNvSpPr>
          <p:nvPr>
            <p:ph type="body" sz="quarter" idx="10"/>
          </p:nvPr>
        </p:nvSpPr>
        <p:spPr>
          <a:xfrm>
            <a:off x="777240" y="665530"/>
            <a:ext cx="1737360" cy="1517413"/>
          </a:xfrm>
        </p:spPr>
        <p:txBody>
          <a:bodyPr lIns="0" tIns="0" rIns="0" bIns="0" anchor="b">
            <a:noAutofit/>
          </a:bodyPr>
          <a:lstStyle>
            <a:lvl1pPr marL="0" indent="0">
              <a:lnSpc>
                <a:spcPct val="100000"/>
              </a:lnSpc>
              <a:spcBef>
                <a:spcPts val="0"/>
              </a:spcBef>
              <a:buNone/>
              <a:defRPr sz="1800">
                <a:solidFill>
                  <a:schemeClr val="bg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11" name="Текст 9"/>
          <p:cNvSpPr>
            <a:spLocks noGrp="1"/>
          </p:cNvSpPr>
          <p:nvPr>
            <p:ph type="body" sz="quarter" idx="11"/>
          </p:nvPr>
        </p:nvSpPr>
        <p:spPr>
          <a:xfrm>
            <a:off x="777240" y="2302840"/>
            <a:ext cx="1737360" cy="4417999"/>
          </a:xfrm>
        </p:spPr>
        <p:txBody>
          <a:bodyPr lIns="0" tIns="0" rIns="0" bIns="0" anchor="t">
            <a:noAutofit/>
          </a:bodyPr>
          <a:lstStyle>
            <a:lvl1pPr marL="0" indent="0">
              <a:lnSpc>
                <a:spcPct val="105000"/>
              </a:lnSpc>
              <a:spcBef>
                <a:spcPts val="800"/>
              </a:spcBef>
              <a:buNone/>
              <a:defRPr sz="1000">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13" name="Прямоугольник 12"/>
          <p:cNvSpPr/>
          <p:nvPr/>
        </p:nvSpPr>
        <p:spPr>
          <a:xfrm>
            <a:off x="457200" y="7178040"/>
            <a:ext cx="237744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p:cNvSpPr/>
          <p:nvPr/>
        </p:nvSpPr>
        <p:spPr>
          <a:xfrm>
            <a:off x="7124700" y="7086600"/>
            <a:ext cx="246888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Текст 9"/>
          <p:cNvSpPr>
            <a:spLocks noGrp="1"/>
          </p:cNvSpPr>
          <p:nvPr>
            <p:ph type="body" sz="quarter" idx="12"/>
          </p:nvPr>
        </p:nvSpPr>
        <p:spPr>
          <a:xfrm>
            <a:off x="7124700" y="457200"/>
            <a:ext cx="2468880" cy="1763463"/>
          </a:xfrm>
        </p:spPr>
        <p:txBody>
          <a:bodyPr lIns="0" tIns="0" rIns="0" bIns="0" anchor="b">
            <a:noAutofit/>
          </a:bodyPr>
          <a:lstStyle>
            <a:lvl1pPr marL="0" indent="0">
              <a:lnSpc>
                <a:spcPct val="95000"/>
              </a:lnSpc>
              <a:spcBef>
                <a:spcPts val="0"/>
              </a:spcBef>
              <a:buNone/>
              <a:defRPr sz="3000" b="1">
                <a:solidFill>
                  <a:schemeClr val="tx1">
                    <a:lumMod val="65000"/>
                    <a:lumOff val="35000"/>
                  </a:schemeClr>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22" name="Рисунок 21"/>
          <p:cNvSpPr>
            <a:spLocks noGrp="1"/>
          </p:cNvSpPr>
          <p:nvPr>
            <p:ph type="pic" sz="quarter" idx="13"/>
          </p:nvPr>
        </p:nvSpPr>
        <p:spPr>
          <a:xfrm>
            <a:off x="7124700" y="2740819"/>
            <a:ext cx="2468563" cy="4208621"/>
          </a:xfrm>
        </p:spPr>
        <p:txBody>
          <a:bodyPr>
            <a:normAutofit/>
          </a:bodyPr>
          <a:lstStyle>
            <a:lvl1pPr marL="0" indent="0">
              <a:buNone/>
              <a:defRPr sz="1600">
                <a:solidFill>
                  <a:schemeClr val="tx1">
                    <a:lumMod val="65000"/>
                    <a:lumOff val="35000"/>
                  </a:schemeClr>
                </a:solidFill>
              </a:defRPr>
            </a:lvl1pPr>
          </a:lstStyle>
          <a:p>
            <a:r>
              <a:rPr lang="ru-RU"/>
              <a:t>Вставка рисунка</a:t>
            </a:r>
            <a:endParaRPr lang="ru-RU" dirty="0"/>
          </a:p>
        </p:txBody>
      </p:sp>
      <p:sp>
        <p:nvSpPr>
          <p:cNvPr id="24" name="Текст 9"/>
          <p:cNvSpPr>
            <a:spLocks noGrp="1"/>
          </p:cNvSpPr>
          <p:nvPr>
            <p:ph type="body" sz="quarter" idx="14"/>
          </p:nvPr>
        </p:nvSpPr>
        <p:spPr>
          <a:xfrm>
            <a:off x="7124700" y="2266383"/>
            <a:ext cx="2468880" cy="346007"/>
          </a:xfrm>
        </p:spPr>
        <p:txBody>
          <a:bodyPr lIns="0" tIns="0" rIns="0" bIns="0" anchor="t">
            <a:noAutofit/>
          </a:bodyPr>
          <a:lstStyle>
            <a:lvl1pPr marL="0" indent="0">
              <a:lnSpc>
                <a:spcPct val="114000"/>
              </a:lnSpc>
              <a:spcBef>
                <a:spcPts val="0"/>
              </a:spcBef>
              <a:buNone/>
              <a:defRPr sz="800" b="0">
                <a:solidFill>
                  <a:schemeClr val="accent1"/>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26" name="Текст 9"/>
          <p:cNvSpPr>
            <a:spLocks noGrp="1"/>
          </p:cNvSpPr>
          <p:nvPr>
            <p:ph type="body" sz="quarter" idx="15" hasCustomPrompt="1"/>
          </p:nvPr>
        </p:nvSpPr>
        <p:spPr>
          <a:xfrm rot="16200000">
            <a:off x="2640898" y="6149706"/>
            <a:ext cx="2130404" cy="198202"/>
          </a:xfrm>
        </p:spPr>
        <p:txBody>
          <a:bodyPr lIns="0" tIns="0" rIns="0" bIns="0" anchor="t">
            <a:noAutofit/>
          </a:bodyPr>
          <a:lstStyle>
            <a:lvl1pPr marL="0" indent="0" algn="l" defTabSz="1005840">
              <a:lnSpc>
                <a:spcPct val="100000"/>
              </a:lnSpc>
              <a:spcBef>
                <a:spcPts val="1100"/>
              </a:spcBef>
              <a:buNone/>
              <a:defRPr sz="900" b="1">
                <a:solidFill>
                  <a:schemeClr val="tx1">
                    <a:lumMod val="65000"/>
                    <a:lumOff val="35000"/>
                  </a:schemeClr>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marL="0" indent="0" algn="l" defTabSz="1005840">
              <a:lnSpc>
                <a:spcPct val="100000"/>
              </a:lnSpc>
              <a:spcBef>
                <a:spcPts val="1100"/>
              </a:spcBef>
              <a:buNone/>
            </a:pPr>
            <a:r>
              <a:rPr lang="ru-RU" sz="900" b="1" i="0" dirty="0">
                <a:solidFill>
                  <a:schemeClr val="tx1">
                    <a:lumMod val="65000"/>
                  </a:schemeClr>
                </a:solidFill>
                <a:latin typeface="+mn-lt"/>
                <a:ea typeface="+mn-ea"/>
                <a:cs typeface="+mn-cs"/>
              </a:rPr>
              <a:t>[Название компании]</a:t>
            </a:r>
          </a:p>
        </p:txBody>
      </p:sp>
      <p:sp>
        <p:nvSpPr>
          <p:cNvPr id="27" name="Текст 9"/>
          <p:cNvSpPr>
            <a:spLocks noGrp="1"/>
          </p:cNvSpPr>
          <p:nvPr>
            <p:ph type="body" sz="quarter" idx="16" hasCustomPrompt="1"/>
          </p:nvPr>
        </p:nvSpPr>
        <p:spPr>
          <a:xfrm rot="16200000">
            <a:off x="2813338" y="6149706"/>
            <a:ext cx="2130404" cy="198202"/>
          </a:xfrm>
        </p:spPr>
        <p:txBody>
          <a:bodyPr lIns="0" tIns="0" rIns="0" bIns="0" anchor="t">
            <a:noAutofit/>
          </a:bodyPr>
          <a:lstStyle>
            <a:lvl1pPr marL="0" indent="0">
              <a:lnSpc>
                <a:spcPct val="100000"/>
              </a:lnSpc>
              <a:spcBef>
                <a:spcPts val="0"/>
              </a:spcBef>
              <a:buNone/>
              <a:defRPr sz="900" b="0">
                <a:solidFill>
                  <a:schemeClr val="tx1">
                    <a:lumMod val="65000"/>
                    <a:lumOff val="35000"/>
                  </a:schemeClr>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dirty="0"/>
              <a:t>[Адрес]</a:t>
            </a:r>
          </a:p>
        </p:txBody>
      </p:sp>
      <p:sp>
        <p:nvSpPr>
          <p:cNvPr id="28" name="Текст 9"/>
          <p:cNvSpPr>
            <a:spLocks noGrp="1"/>
          </p:cNvSpPr>
          <p:nvPr>
            <p:ph type="body" sz="quarter" idx="17" hasCustomPrompt="1"/>
          </p:nvPr>
        </p:nvSpPr>
        <p:spPr>
          <a:xfrm rot="16200000">
            <a:off x="2985778" y="6149706"/>
            <a:ext cx="2130404" cy="198202"/>
          </a:xfrm>
        </p:spPr>
        <p:txBody>
          <a:bodyPr lIns="0" tIns="0" rIns="0" bIns="0" anchor="t">
            <a:noAutofit/>
          </a:bodyPr>
          <a:lstStyle>
            <a:lvl1pPr marL="0" indent="0" algn="l" defTabSz="1005840">
              <a:lnSpc>
                <a:spcPct val="100000"/>
              </a:lnSpc>
              <a:spcBef>
                <a:spcPts val="1100"/>
              </a:spcBef>
              <a:buNone/>
              <a:defRPr sz="900" b="0">
                <a:solidFill>
                  <a:schemeClr val="tx1">
                    <a:lumMod val="65000"/>
                    <a:lumOff val="35000"/>
                  </a:schemeClr>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marL="0" indent="0" algn="l" defTabSz="1005840">
              <a:lnSpc>
                <a:spcPct val="100000"/>
              </a:lnSpc>
              <a:spcBef>
                <a:spcPts val="1100"/>
              </a:spcBef>
              <a:buNone/>
            </a:pPr>
            <a:r>
              <a:rPr lang="ru-RU" sz="900" b="0" i="0" dirty="0">
                <a:solidFill>
                  <a:schemeClr val="tx1">
                    <a:lumMod val="65000"/>
                  </a:schemeClr>
                </a:solidFill>
                <a:latin typeface="+mn-lt"/>
                <a:ea typeface="+mn-ea"/>
                <a:cs typeface="+mn-cs"/>
              </a:rPr>
              <a:t>[Город, регион, почтовый индекс]</a:t>
            </a:r>
          </a:p>
        </p:txBody>
      </p:sp>
      <p:sp>
        <p:nvSpPr>
          <p:cNvPr id="29" name="Текст 9"/>
          <p:cNvSpPr>
            <a:spLocks noGrp="1"/>
          </p:cNvSpPr>
          <p:nvPr>
            <p:ph type="body" sz="quarter" idx="18" hasCustomPrompt="1"/>
          </p:nvPr>
        </p:nvSpPr>
        <p:spPr>
          <a:xfrm rot="16200000">
            <a:off x="3628146" y="2873971"/>
            <a:ext cx="2577959" cy="793647"/>
          </a:xfrm>
        </p:spPr>
        <p:txBody>
          <a:bodyPr lIns="0" tIns="0" rIns="0" bIns="0" anchor="t">
            <a:noAutofit/>
          </a:bodyPr>
          <a:lstStyle>
            <a:lvl1pPr marL="0" indent="0" algn="l" defTabSz="1005840">
              <a:lnSpc>
                <a:spcPct val="90000"/>
              </a:lnSpc>
              <a:spcBef>
                <a:spcPts val="0"/>
              </a:spcBef>
              <a:buNone/>
              <a:defRPr sz="900" b="0" baseline="0">
                <a:solidFill>
                  <a:schemeClr val="tx1">
                    <a:lumMod val="65000"/>
                    <a:lumOff val="35000"/>
                  </a:schemeClr>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marL="0" indent="0" algn="l" defTabSz="1005840">
              <a:lnSpc>
                <a:spcPct val="120000"/>
              </a:lnSpc>
              <a:spcBef>
                <a:spcPts val="1100"/>
              </a:spcBef>
              <a:buNone/>
            </a:pPr>
            <a:r>
              <a:rPr lang="ru-RU" sz="900" b="0" i="0" baseline="0" dirty="0">
                <a:solidFill>
                  <a:schemeClr val="tx1">
                    <a:lumMod val="65000"/>
                  </a:schemeClr>
                </a:solidFill>
                <a:latin typeface="+mn-lt"/>
                <a:ea typeface="+mn-ea"/>
                <a:cs typeface="+mn-cs"/>
              </a:rPr>
              <a:t>[Имя получателя]</a:t>
            </a:r>
          </a:p>
          <a:p>
            <a:pPr marL="0" indent="0" algn="l" defTabSz="1005840">
              <a:lnSpc>
                <a:spcPct val="120000"/>
              </a:lnSpc>
              <a:spcBef>
                <a:spcPts val="1100"/>
              </a:spcBef>
              <a:buNone/>
            </a:pPr>
            <a:r>
              <a:rPr lang="ru-RU" sz="900" b="0" i="0" baseline="0" dirty="0">
                <a:solidFill>
                  <a:schemeClr val="tx1">
                    <a:lumMod val="65000"/>
                  </a:schemeClr>
                </a:solidFill>
                <a:latin typeface="+mn-lt"/>
                <a:ea typeface="+mn-ea"/>
                <a:cs typeface="+mn-cs"/>
              </a:rPr>
              <a:t>[Адрес]</a:t>
            </a:r>
          </a:p>
          <a:p>
            <a:pPr marL="0" indent="0" algn="l" defTabSz="1005840">
              <a:lnSpc>
                <a:spcPct val="120000"/>
              </a:lnSpc>
              <a:spcBef>
                <a:spcPts val="1100"/>
              </a:spcBef>
              <a:buNone/>
            </a:pPr>
            <a:r>
              <a:rPr lang="ru-RU" sz="900" b="0" i="0" baseline="0" dirty="0">
                <a:solidFill>
                  <a:schemeClr val="tx1">
                    <a:lumMod val="65000"/>
                  </a:schemeClr>
                </a:solidFill>
                <a:latin typeface="+mn-lt"/>
                <a:ea typeface="+mn-ea"/>
                <a:cs typeface="+mn-cs"/>
              </a:rPr>
              <a:t>[Город, регион, почтовый индекс]</a:t>
            </a:r>
          </a:p>
        </p:txBody>
      </p:sp>
      <p:sp>
        <p:nvSpPr>
          <p:cNvPr id="32" name="Прямоугольник 31"/>
          <p:cNvSpPr/>
          <p:nvPr/>
        </p:nvSpPr>
        <p:spPr>
          <a:xfrm rot="16200000">
            <a:off x="3291840" y="457200"/>
            <a:ext cx="685800" cy="685800"/>
          </a:xfrm>
          <a:prstGeom prst="rect">
            <a:avLst/>
          </a:prstGeom>
          <a:noFill/>
          <a:ln w="635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5000"/>
              </a:lnSpc>
              <a:buNone/>
            </a:pPr>
            <a:r>
              <a:rPr lang="ru-RU" sz="800" b="0" i="0" dirty="0">
                <a:solidFill>
                  <a:schemeClr val="bg1">
                    <a:lumMod val="85000"/>
                  </a:schemeClr>
                </a:solidFill>
                <a:latin typeface="Verdana"/>
                <a:ea typeface="+mn-ea"/>
                <a:cs typeface="+mn-cs"/>
              </a:rPr>
              <a:t>МЕСТО</a:t>
            </a:r>
            <a:br>
              <a:rPr lang="ru-RU" sz="800" b="0" i="0" dirty="0">
                <a:solidFill>
                  <a:schemeClr val="bg1">
                    <a:lumMod val="85000"/>
                  </a:schemeClr>
                </a:solidFill>
                <a:latin typeface="Verdana"/>
                <a:ea typeface="+mn-ea"/>
                <a:cs typeface="+mn-cs"/>
              </a:rPr>
            </a:br>
            <a:r>
              <a:rPr lang="ru-RU" sz="800" b="0" i="0" dirty="0">
                <a:solidFill>
                  <a:schemeClr val="bg1">
                    <a:lumMod val="85000"/>
                  </a:schemeClr>
                </a:solidFill>
                <a:latin typeface="Verdana"/>
                <a:ea typeface="+mn-ea"/>
                <a:cs typeface="+mn-cs"/>
              </a:rPr>
              <a:t>ДЛЯ</a:t>
            </a:r>
            <a:br>
              <a:rPr lang="ru-RU" sz="800" b="0" i="0" dirty="0">
                <a:solidFill>
                  <a:schemeClr val="bg1">
                    <a:lumMod val="85000"/>
                  </a:schemeClr>
                </a:solidFill>
                <a:latin typeface="Verdana"/>
                <a:ea typeface="+mn-ea"/>
                <a:cs typeface="+mn-cs"/>
              </a:rPr>
            </a:br>
            <a:r>
              <a:rPr lang="ru-RU" sz="800" b="0" i="0" dirty="0">
                <a:solidFill>
                  <a:schemeClr val="bg1">
                    <a:lumMod val="85000"/>
                  </a:schemeClr>
                </a:solidFill>
                <a:latin typeface="Verdana"/>
                <a:ea typeface="+mn-ea"/>
                <a:cs typeface="+mn-cs"/>
              </a:rPr>
              <a:t>МАРКИ </a:t>
            </a:r>
          </a:p>
        </p:txBody>
      </p:sp>
      <p:sp>
        <p:nvSpPr>
          <p:cNvPr id="33" name="Инструкции"/>
          <p:cNvSpPr/>
          <p:nvPr/>
        </p:nvSpPr>
        <p:spPr>
          <a:xfrm>
            <a:off x="10287000" y="0"/>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spcBef>
                <a:spcPts val="1200"/>
              </a:spcBef>
              <a:buNone/>
            </a:pPr>
            <a:r>
              <a:rPr lang="ru-RU" sz="1100" b="1" i="1" baseline="0" dirty="0">
                <a:solidFill>
                  <a:schemeClr val="lt1"/>
                </a:solidFill>
                <a:latin typeface="Arial"/>
                <a:ea typeface="+mn-ea"/>
                <a:cs typeface="Arial"/>
              </a:rPr>
              <a:t>Примечание. </a:t>
            </a:r>
          </a:p>
          <a:p>
            <a:pPr algn="l" defTabSz="914400">
              <a:spcBef>
                <a:spcPts val="1200"/>
              </a:spcBef>
              <a:buNone/>
            </a:pPr>
            <a:r>
              <a:rPr lang="ru-RU" sz="1100" b="1" i="1" baseline="0" dirty="0">
                <a:solidFill>
                  <a:schemeClr val="lt1"/>
                </a:solidFill>
                <a:latin typeface="Arial"/>
                <a:ea typeface="+mn-ea"/>
                <a:cs typeface="Arial"/>
              </a:rPr>
              <a:t>Этот буклет </a:t>
            </a:r>
            <a:r>
              <a:rPr lang="ru-RU" sz="1100" b="1" i="1" dirty="0">
                <a:solidFill>
                  <a:schemeClr val="lt1"/>
                </a:solidFill>
                <a:latin typeface="Arial"/>
                <a:ea typeface="+mn-ea"/>
                <a:cs typeface="Arial"/>
              </a:rPr>
              <a:t>предназначен для печати. </a:t>
            </a:r>
            <a:r>
              <a:rPr lang="ru-RU" sz="1100" b="1" i="1" baseline="0" dirty="0">
                <a:solidFill>
                  <a:schemeClr val="lt1"/>
                </a:solidFill>
                <a:latin typeface="Arial"/>
                <a:ea typeface="+mn-ea"/>
                <a:cs typeface="Arial"/>
              </a:rPr>
              <a:t>Чтобы проверить правильность расположения, напечатайте пробный экземпляр на обычной бумаге, прежде чем печатать буклет на</a:t>
            </a:r>
            <a:r>
              <a:rPr lang="ru-RU" sz="1100" b="1" i="1" dirty="0">
                <a:solidFill>
                  <a:schemeClr val="lt1"/>
                </a:solidFill>
                <a:latin typeface="Arial"/>
                <a:ea typeface="+mn-ea"/>
                <a:cs typeface="Arial"/>
              </a:rPr>
              <a:t> карточках.</a:t>
            </a:r>
          </a:p>
          <a:p>
            <a:pPr algn="l" defTabSz="914400">
              <a:spcBef>
                <a:spcPts val="1200"/>
              </a:spcBef>
              <a:buNone/>
            </a:pPr>
            <a:r>
              <a:rPr lang="ru-RU" sz="1100" b="1" i="1" baseline="0" dirty="0">
                <a:solidFill>
                  <a:schemeClr val="lt1"/>
                </a:solidFill>
                <a:latin typeface="Arial"/>
                <a:ea typeface="+mn-ea"/>
                <a:cs typeface="Arial"/>
              </a:rPr>
              <a:t>Вам может понадобиться снять флажок в пункте "Вместить в размер листа" в диалоговом окне "Печать" (в раскрывающемся списке "Слайды размером во всю страницу").</a:t>
            </a:r>
          </a:p>
          <a:p>
            <a:pPr algn="l" defTabSz="914400">
              <a:spcBef>
                <a:spcPts val="1200"/>
              </a:spcBef>
              <a:buNone/>
            </a:pPr>
            <a:r>
              <a:rPr lang="ru-RU" sz="1100" b="1" i="1" dirty="0">
                <a:solidFill>
                  <a:schemeClr val="lt1"/>
                </a:solidFill>
                <a:latin typeface="Arial"/>
                <a:ea typeface="+mn-ea"/>
                <a:cs typeface="Arial"/>
              </a:rPr>
              <a:t>См. инструкцию к принтеру для двусторонней печати.</a:t>
            </a:r>
          </a:p>
          <a:p>
            <a:pPr algn="l" defTabSz="914400">
              <a:spcBef>
                <a:spcPts val="1200"/>
              </a:spcBef>
              <a:buNone/>
            </a:pPr>
            <a:r>
              <a:rPr lang="ru-RU" sz="1100" b="1" i="1" baseline="0" dirty="0">
                <a:solidFill>
                  <a:schemeClr val="lt1"/>
                </a:solidFill>
                <a:latin typeface="Arial"/>
                <a:ea typeface="+mn-ea"/>
                <a:cs typeface="Arial"/>
              </a:rPr>
              <a:t>Чтобы изменить изображения на этом слайде, выделите рисунок и удалите его. Затем щелкните значок "Рисунки" в заполнителе и вставьте свое изображение.</a:t>
            </a:r>
          </a:p>
        </p:txBody>
      </p:sp>
    </p:spTree>
    <p:extLst>
      <p:ext uri="{BB962C8B-B14F-4D97-AF65-F5344CB8AC3E}">
        <p14:creationId xmlns:p14="http://schemas.microsoft.com/office/powerpoint/2010/main" val="658768243"/>
      </p:ext>
    </p:extLst>
  </p:cSld>
  <p:clrMapOvr>
    <a:masterClrMapping/>
  </p:clrMapOvr>
  <p:extLst mod="1">
    <p:ext uri="{DCECCB84-F9BA-43D5-87BE-67443E8EF086}">
      <p15:sldGuideLst xmlns:p15="http://schemas.microsoft.com/office/powerpoint/2012/main">
        <p15:guide id="1" orient="horz" pos="4608">
          <p15:clr>
            <a:srgbClr val="FBAE40"/>
          </p15:clr>
        </p15:guide>
        <p15:guide id="2" orient="horz" pos="288">
          <p15:clr>
            <a:srgbClr val="FBAE40"/>
          </p15:clr>
        </p15:guide>
        <p15:guide id="3" pos="288">
          <p15:clr>
            <a:srgbClr val="FBAE40"/>
          </p15:clr>
        </p15:guide>
        <p15:guide id="4" pos="6048">
          <p15:clr>
            <a:srgbClr val="FBAE40"/>
          </p15:clr>
        </p15:guide>
        <p15:guide id="5" pos="2064">
          <p15:clr>
            <a:srgbClr val="A4A3A4"/>
          </p15:clr>
        </p15:guide>
        <p15:guide id="6" pos="420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Внутренняя страница">
    <p:spTree>
      <p:nvGrpSpPr>
        <p:cNvPr id="1" name=""/>
        <p:cNvGrpSpPr/>
        <p:nvPr/>
      </p:nvGrpSpPr>
      <p:grpSpPr>
        <a:xfrm>
          <a:off x="0" y="0"/>
          <a:ext cx="0" cy="0"/>
          <a:chOff x="0" y="0"/>
          <a:chExt cx="0" cy="0"/>
        </a:xfrm>
      </p:grpSpPr>
      <p:sp>
        <p:nvSpPr>
          <p:cNvPr id="10" name="Текст 9"/>
          <p:cNvSpPr>
            <a:spLocks noGrp="1"/>
          </p:cNvSpPr>
          <p:nvPr>
            <p:ph type="body" sz="quarter" idx="10" hasCustomPrompt="1"/>
          </p:nvPr>
        </p:nvSpPr>
        <p:spPr>
          <a:xfrm>
            <a:off x="457198" y="3314607"/>
            <a:ext cx="2834641" cy="237696"/>
          </a:xfrm>
        </p:spPr>
        <p:txBody>
          <a:bodyPr lIns="0" tIns="0" rIns="0" bIns="0" anchor="t">
            <a:noAutofit/>
          </a:bodyPr>
          <a:lstStyle>
            <a:lvl1pPr marL="0" indent="0">
              <a:lnSpc>
                <a:spcPct val="100000"/>
              </a:lnSpc>
              <a:spcBef>
                <a:spcPts val="0"/>
              </a:spcBef>
              <a:buNone/>
              <a:defRPr sz="1200">
                <a:solidFill>
                  <a:schemeClr val="accent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dirty="0"/>
              <a:t>Щелкните, чтобы изменить текст</a:t>
            </a:r>
          </a:p>
        </p:txBody>
      </p:sp>
      <p:sp>
        <p:nvSpPr>
          <p:cNvPr id="11" name="Текст 9"/>
          <p:cNvSpPr>
            <a:spLocks noGrp="1"/>
          </p:cNvSpPr>
          <p:nvPr>
            <p:ph type="body" sz="quarter" idx="11"/>
          </p:nvPr>
        </p:nvSpPr>
        <p:spPr>
          <a:xfrm>
            <a:off x="457199" y="3624067"/>
            <a:ext cx="2834640" cy="855720"/>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13" name="Прямоугольник 12"/>
          <p:cNvSpPr/>
          <p:nvPr/>
        </p:nvSpPr>
        <p:spPr>
          <a:xfrm>
            <a:off x="457200" y="7178040"/>
            <a:ext cx="9144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Рисунок 21"/>
          <p:cNvSpPr>
            <a:spLocks noGrp="1"/>
          </p:cNvSpPr>
          <p:nvPr>
            <p:ph type="pic" sz="quarter" idx="19"/>
          </p:nvPr>
        </p:nvSpPr>
        <p:spPr>
          <a:xfrm>
            <a:off x="457199" y="457200"/>
            <a:ext cx="3200400" cy="2606040"/>
          </a:xfrm>
        </p:spPr>
        <p:txBody>
          <a:bodyPr>
            <a:normAutofit/>
          </a:bodyPr>
          <a:lstStyle>
            <a:lvl1pPr marL="0" indent="0">
              <a:buNone/>
              <a:defRPr sz="1600">
                <a:solidFill>
                  <a:schemeClr val="tx1">
                    <a:lumMod val="65000"/>
                    <a:lumOff val="35000"/>
                  </a:schemeClr>
                </a:solidFill>
              </a:defRPr>
            </a:lvl1pPr>
          </a:lstStyle>
          <a:p>
            <a:r>
              <a:rPr lang="ru-RU"/>
              <a:t>Вставка рисунка</a:t>
            </a:r>
            <a:endParaRPr lang="ru-RU" dirty="0"/>
          </a:p>
        </p:txBody>
      </p:sp>
      <p:sp>
        <p:nvSpPr>
          <p:cNvPr id="21" name="Текст 9"/>
          <p:cNvSpPr>
            <a:spLocks noGrp="1"/>
          </p:cNvSpPr>
          <p:nvPr>
            <p:ph type="body" sz="quarter" idx="20"/>
          </p:nvPr>
        </p:nvSpPr>
        <p:spPr>
          <a:xfrm>
            <a:off x="457199" y="4549821"/>
            <a:ext cx="2834640" cy="145811"/>
          </a:xfrm>
        </p:spPr>
        <p:txBody>
          <a:bodyPr lIns="0" tIns="0" rIns="0" bIns="0" anchor="t">
            <a:noAutofit/>
          </a:bodyPr>
          <a:lstStyle>
            <a:lvl1pPr marL="0" indent="0">
              <a:lnSpc>
                <a:spcPct val="114000"/>
              </a:lnSpc>
              <a:spcBef>
                <a:spcPts val="800"/>
              </a:spcBef>
              <a:buNone/>
              <a:defRPr sz="800" b="1">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23" name="Текст 9"/>
          <p:cNvSpPr>
            <a:spLocks noGrp="1"/>
          </p:cNvSpPr>
          <p:nvPr>
            <p:ph type="body" sz="quarter" idx="21"/>
          </p:nvPr>
        </p:nvSpPr>
        <p:spPr>
          <a:xfrm>
            <a:off x="457199" y="4722992"/>
            <a:ext cx="2834640" cy="2143917"/>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25" name="Прямоугольник 24"/>
          <p:cNvSpPr/>
          <p:nvPr/>
        </p:nvSpPr>
        <p:spPr>
          <a:xfrm>
            <a:off x="3657598" y="457199"/>
            <a:ext cx="2834643" cy="2606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9"/>
          <p:cNvSpPr>
            <a:spLocks noGrp="1"/>
          </p:cNvSpPr>
          <p:nvPr>
            <p:ph type="body" sz="quarter" idx="22"/>
          </p:nvPr>
        </p:nvSpPr>
        <p:spPr>
          <a:xfrm>
            <a:off x="3977637" y="777239"/>
            <a:ext cx="2194564" cy="1963580"/>
          </a:xfrm>
        </p:spPr>
        <p:txBody>
          <a:bodyPr lIns="0" tIns="0" rIns="0" bIns="0" anchor="ctr">
            <a:noAutofit/>
          </a:bodyPr>
          <a:lstStyle>
            <a:lvl1pPr marL="0" indent="0">
              <a:lnSpc>
                <a:spcPct val="114000"/>
              </a:lnSpc>
              <a:spcBef>
                <a:spcPts val="900"/>
              </a:spcBef>
              <a:buNone/>
              <a:defRPr sz="1100">
                <a:solidFill>
                  <a:schemeClr val="bg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35" name="Текст 9"/>
          <p:cNvSpPr>
            <a:spLocks noGrp="1"/>
          </p:cNvSpPr>
          <p:nvPr>
            <p:ph type="body" sz="quarter" idx="23"/>
          </p:nvPr>
        </p:nvSpPr>
        <p:spPr>
          <a:xfrm>
            <a:off x="3665820" y="3624068"/>
            <a:ext cx="2834640" cy="1425238"/>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36" name="Текст 9"/>
          <p:cNvSpPr>
            <a:spLocks noGrp="1"/>
          </p:cNvSpPr>
          <p:nvPr>
            <p:ph type="body" sz="quarter" idx="24"/>
          </p:nvPr>
        </p:nvSpPr>
        <p:spPr>
          <a:xfrm>
            <a:off x="3665820" y="5433870"/>
            <a:ext cx="2834640" cy="1433040"/>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37" name="Текст 9"/>
          <p:cNvSpPr>
            <a:spLocks noGrp="1"/>
          </p:cNvSpPr>
          <p:nvPr>
            <p:ph type="body" sz="quarter" idx="25" hasCustomPrompt="1"/>
          </p:nvPr>
        </p:nvSpPr>
        <p:spPr>
          <a:xfrm>
            <a:off x="3665820" y="5122740"/>
            <a:ext cx="2834641" cy="237696"/>
          </a:xfrm>
        </p:spPr>
        <p:txBody>
          <a:bodyPr lIns="0" tIns="0" rIns="0" bIns="0" anchor="t">
            <a:noAutofit/>
          </a:bodyPr>
          <a:lstStyle>
            <a:lvl1pPr marL="0" indent="0">
              <a:lnSpc>
                <a:spcPct val="100000"/>
              </a:lnSpc>
              <a:spcBef>
                <a:spcPts val="0"/>
              </a:spcBef>
              <a:buNone/>
              <a:defRPr sz="1200">
                <a:solidFill>
                  <a:schemeClr val="accent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dirty="0"/>
              <a:t>Щелкните, чтобы изменить текст</a:t>
            </a:r>
          </a:p>
        </p:txBody>
      </p:sp>
      <p:sp>
        <p:nvSpPr>
          <p:cNvPr id="38" name="Текст 9"/>
          <p:cNvSpPr>
            <a:spLocks noGrp="1"/>
          </p:cNvSpPr>
          <p:nvPr>
            <p:ph type="body" sz="quarter" idx="26"/>
          </p:nvPr>
        </p:nvSpPr>
        <p:spPr>
          <a:xfrm>
            <a:off x="7028349" y="548640"/>
            <a:ext cx="2572851" cy="145811"/>
          </a:xfrm>
        </p:spPr>
        <p:txBody>
          <a:bodyPr lIns="0" tIns="0" rIns="0" bIns="0" anchor="t">
            <a:noAutofit/>
          </a:bodyPr>
          <a:lstStyle>
            <a:lvl1pPr marL="0" indent="0">
              <a:lnSpc>
                <a:spcPct val="114000"/>
              </a:lnSpc>
              <a:spcBef>
                <a:spcPts val="800"/>
              </a:spcBef>
              <a:buNone/>
              <a:defRPr sz="800" b="1">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39" name="Текст 9"/>
          <p:cNvSpPr>
            <a:spLocks noGrp="1"/>
          </p:cNvSpPr>
          <p:nvPr>
            <p:ph type="body" sz="quarter" idx="27"/>
          </p:nvPr>
        </p:nvSpPr>
        <p:spPr>
          <a:xfrm>
            <a:off x="7028349" y="728054"/>
            <a:ext cx="2572851" cy="1107357"/>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40" name="Текст 9"/>
          <p:cNvSpPr>
            <a:spLocks noGrp="1"/>
          </p:cNvSpPr>
          <p:nvPr>
            <p:ph type="body" sz="quarter" idx="28"/>
          </p:nvPr>
        </p:nvSpPr>
        <p:spPr>
          <a:xfrm>
            <a:off x="7028349" y="2056588"/>
            <a:ext cx="2572851" cy="145811"/>
          </a:xfrm>
        </p:spPr>
        <p:txBody>
          <a:bodyPr lIns="0" tIns="0" rIns="0" bIns="0" anchor="t">
            <a:noAutofit/>
          </a:bodyPr>
          <a:lstStyle>
            <a:lvl1pPr marL="0" indent="0">
              <a:lnSpc>
                <a:spcPct val="114000"/>
              </a:lnSpc>
              <a:spcBef>
                <a:spcPts val="800"/>
              </a:spcBef>
              <a:buNone/>
              <a:defRPr sz="800" b="1">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41" name="Текст 9"/>
          <p:cNvSpPr>
            <a:spLocks noGrp="1"/>
          </p:cNvSpPr>
          <p:nvPr>
            <p:ph type="body" sz="quarter" idx="29"/>
          </p:nvPr>
        </p:nvSpPr>
        <p:spPr>
          <a:xfrm>
            <a:off x="7028349" y="2236002"/>
            <a:ext cx="2572851" cy="277527"/>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42" name="Текст 9"/>
          <p:cNvSpPr>
            <a:spLocks noGrp="1"/>
          </p:cNvSpPr>
          <p:nvPr>
            <p:ph type="body" sz="quarter" idx="30" hasCustomPrompt="1"/>
          </p:nvPr>
        </p:nvSpPr>
        <p:spPr>
          <a:xfrm>
            <a:off x="7028349" y="3387880"/>
            <a:ext cx="2572852" cy="386663"/>
          </a:xfrm>
        </p:spPr>
        <p:txBody>
          <a:bodyPr lIns="0" tIns="0" rIns="0" bIns="0" anchor="t">
            <a:noAutofit/>
          </a:bodyPr>
          <a:lstStyle>
            <a:lvl1pPr marL="0" indent="0">
              <a:lnSpc>
                <a:spcPct val="100000"/>
              </a:lnSpc>
              <a:spcBef>
                <a:spcPts val="0"/>
              </a:spcBef>
              <a:buNone/>
              <a:defRPr sz="1200">
                <a:solidFill>
                  <a:schemeClr val="accent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dirty="0"/>
              <a:t>Щелкните, чтобы изменить текст</a:t>
            </a:r>
          </a:p>
        </p:txBody>
      </p:sp>
      <p:sp>
        <p:nvSpPr>
          <p:cNvPr id="43" name="Текст 9"/>
          <p:cNvSpPr>
            <a:spLocks noGrp="1"/>
          </p:cNvSpPr>
          <p:nvPr>
            <p:ph type="body" sz="quarter" idx="31"/>
          </p:nvPr>
        </p:nvSpPr>
        <p:spPr>
          <a:xfrm>
            <a:off x="7028349" y="2613794"/>
            <a:ext cx="2572851" cy="700813"/>
          </a:xfrm>
        </p:spPr>
        <p:txBody>
          <a:bodyPr lIns="0" tIns="0" rIns="0" bIns="0" anchor="t">
            <a:noAutofit/>
          </a:bodyPr>
          <a:lstStyle>
            <a:lvl1pPr marL="137160" indent="-137160">
              <a:lnSpc>
                <a:spcPct val="114000"/>
              </a:lnSpc>
              <a:spcBef>
                <a:spcPts val="600"/>
              </a:spcBef>
              <a:buClr>
                <a:schemeClr val="accent1"/>
              </a:buClr>
              <a:buSzPct val="130000"/>
              <a:buFont typeface="Arial" panose="020B0604020202020204" pitchFamily="34" charset="0"/>
              <a:buChar char="•"/>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a:t>Образец текста</a:t>
            </a:r>
          </a:p>
        </p:txBody>
      </p:sp>
      <p:sp>
        <p:nvSpPr>
          <p:cNvPr id="44" name="Инструкции"/>
          <p:cNvSpPr/>
          <p:nvPr/>
        </p:nvSpPr>
        <p:spPr>
          <a:xfrm>
            <a:off x="10287000" y="0"/>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spcBef>
                <a:spcPts val="1200"/>
              </a:spcBef>
              <a:buNone/>
            </a:pPr>
            <a:r>
              <a:rPr lang="ru-RU" sz="1100" b="1" i="1" baseline="0" dirty="0">
                <a:solidFill>
                  <a:schemeClr val="lt1"/>
                </a:solidFill>
                <a:latin typeface="Arial"/>
                <a:ea typeface="+mn-ea"/>
                <a:cs typeface="Arial"/>
              </a:rPr>
              <a:t>Примечание. </a:t>
            </a:r>
          </a:p>
          <a:p>
            <a:pPr algn="l" defTabSz="914400">
              <a:spcBef>
                <a:spcPts val="1200"/>
              </a:spcBef>
              <a:buNone/>
            </a:pPr>
            <a:r>
              <a:rPr lang="ru-RU" sz="1100" b="1" i="1" baseline="0" dirty="0">
                <a:solidFill>
                  <a:schemeClr val="lt1"/>
                </a:solidFill>
                <a:latin typeface="Arial"/>
                <a:ea typeface="+mn-ea"/>
                <a:cs typeface="Arial"/>
              </a:rPr>
              <a:t>Этот буклет </a:t>
            </a:r>
            <a:r>
              <a:rPr lang="ru-RU" sz="1100" b="1" i="1" dirty="0">
                <a:solidFill>
                  <a:schemeClr val="lt1"/>
                </a:solidFill>
                <a:latin typeface="Arial"/>
                <a:ea typeface="+mn-ea"/>
                <a:cs typeface="Arial"/>
              </a:rPr>
              <a:t>предназначен для печати. </a:t>
            </a:r>
            <a:r>
              <a:rPr lang="ru-RU" sz="1100" b="1" i="1" baseline="0" dirty="0">
                <a:solidFill>
                  <a:schemeClr val="lt1"/>
                </a:solidFill>
                <a:latin typeface="Arial"/>
                <a:ea typeface="+mn-ea"/>
                <a:cs typeface="Arial"/>
              </a:rPr>
              <a:t>Чтобы проверить правильность расположения, напечатайте пробный экземпляр на обычной бумаге, прежде чем печатать буклет на</a:t>
            </a:r>
            <a:r>
              <a:rPr lang="ru-RU" sz="1100" b="1" i="1" dirty="0">
                <a:solidFill>
                  <a:schemeClr val="lt1"/>
                </a:solidFill>
                <a:latin typeface="Arial"/>
                <a:ea typeface="+mn-ea"/>
                <a:cs typeface="Arial"/>
              </a:rPr>
              <a:t> карточках.</a:t>
            </a:r>
          </a:p>
          <a:p>
            <a:pPr algn="l" defTabSz="914400">
              <a:spcBef>
                <a:spcPts val="1200"/>
              </a:spcBef>
              <a:buNone/>
            </a:pPr>
            <a:r>
              <a:rPr lang="ru-RU" sz="1100" b="1" i="1" baseline="0" dirty="0">
                <a:solidFill>
                  <a:schemeClr val="lt1"/>
                </a:solidFill>
                <a:latin typeface="Arial"/>
                <a:ea typeface="+mn-ea"/>
                <a:cs typeface="Arial"/>
              </a:rPr>
              <a:t>Вам может понадобиться снять флажок в пункте "Вместить в размер листа" в диалоговом окне "Печать" (в раскрывающемся списке "Слайды размером во всю страницу").</a:t>
            </a:r>
          </a:p>
          <a:p>
            <a:pPr algn="l" defTabSz="914400">
              <a:spcBef>
                <a:spcPts val="1200"/>
              </a:spcBef>
              <a:buNone/>
            </a:pPr>
            <a:r>
              <a:rPr lang="ru-RU" sz="1100" b="1" i="1" dirty="0">
                <a:solidFill>
                  <a:schemeClr val="lt1"/>
                </a:solidFill>
                <a:latin typeface="Arial"/>
                <a:ea typeface="+mn-ea"/>
                <a:cs typeface="Arial"/>
              </a:rPr>
              <a:t>См. инструкцию к принтеру для двусторонней печати.</a:t>
            </a:r>
          </a:p>
          <a:p>
            <a:pPr algn="l" defTabSz="914400">
              <a:spcBef>
                <a:spcPts val="1200"/>
              </a:spcBef>
              <a:buNone/>
            </a:pPr>
            <a:r>
              <a:rPr lang="ru-RU" sz="1100" b="1" i="1" baseline="0" dirty="0">
                <a:solidFill>
                  <a:schemeClr val="lt1"/>
                </a:solidFill>
                <a:latin typeface="Arial"/>
                <a:ea typeface="+mn-ea"/>
                <a:cs typeface="Arial"/>
              </a:rPr>
              <a:t>Чтобы изменить изображения на этом слайде, выделите рисунок и удалите его. Затем щелкните значок "Рисунки" в заполнителе и вставьте свое изображение.</a:t>
            </a:r>
          </a:p>
        </p:txBody>
      </p:sp>
      <p:sp>
        <p:nvSpPr>
          <p:cNvPr id="45" name="Текст 9"/>
          <p:cNvSpPr>
            <a:spLocks noGrp="1"/>
          </p:cNvSpPr>
          <p:nvPr>
            <p:ph type="body" sz="quarter" idx="32" hasCustomPrompt="1"/>
          </p:nvPr>
        </p:nvSpPr>
        <p:spPr>
          <a:xfrm>
            <a:off x="7028349" y="3830555"/>
            <a:ext cx="2572851" cy="137160"/>
          </a:xfrm>
        </p:spPr>
        <p:txBody>
          <a:bodyPr lIns="0" tIns="0" rIns="0" bIns="0" anchor="t">
            <a:noAutofit/>
          </a:bodyPr>
          <a:lstStyle>
            <a:lvl1pPr marL="0" indent="0" algn="l" defTabSz="1005840">
              <a:lnSpc>
                <a:spcPct val="114000"/>
              </a:lnSpc>
              <a:spcBef>
                <a:spcPts val="1100"/>
              </a:spcBef>
              <a:buNone/>
              <a:defRPr sz="800" b="1">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marL="0" indent="0" algn="l" defTabSz="1005840">
              <a:lnSpc>
                <a:spcPct val="114000"/>
              </a:lnSpc>
              <a:spcBef>
                <a:spcPts val="1100"/>
              </a:spcBef>
              <a:buNone/>
            </a:pPr>
            <a:r>
              <a:rPr lang="ru-RU" sz="800" b="1" i="0" dirty="0">
                <a:solidFill>
                  <a:schemeClr val="tx1">
                    <a:lumMod val="65000"/>
                  </a:schemeClr>
                </a:solidFill>
                <a:latin typeface="+mn-lt"/>
                <a:ea typeface="+mn-ea"/>
                <a:cs typeface="+mn-cs"/>
              </a:rPr>
              <a:t>[Название компании]</a:t>
            </a:r>
          </a:p>
        </p:txBody>
      </p:sp>
      <p:sp>
        <p:nvSpPr>
          <p:cNvPr id="46" name="Текст 9"/>
          <p:cNvSpPr>
            <a:spLocks noGrp="1"/>
          </p:cNvSpPr>
          <p:nvPr>
            <p:ph type="body" sz="quarter" idx="33" hasCustomPrompt="1"/>
          </p:nvPr>
        </p:nvSpPr>
        <p:spPr>
          <a:xfrm>
            <a:off x="7028349" y="3975242"/>
            <a:ext cx="2572851" cy="137160"/>
          </a:xfrm>
        </p:spPr>
        <p:txBody>
          <a:bodyPr lIns="0" tIns="0" rIns="0" bIns="0" anchor="t">
            <a:noAutofit/>
          </a:bodyPr>
          <a:lstStyle>
            <a:lvl1pPr marL="0" indent="0">
              <a:lnSpc>
                <a:spcPct val="114000"/>
              </a:lnSpc>
              <a:spcBef>
                <a:spcPts val="800"/>
              </a:spcBef>
              <a:buNone/>
              <a:defRPr sz="800" b="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dirty="0"/>
              <a:t>[Адрес]</a:t>
            </a:r>
          </a:p>
        </p:txBody>
      </p:sp>
      <p:sp>
        <p:nvSpPr>
          <p:cNvPr id="47" name="Текст 9"/>
          <p:cNvSpPr>
            <a:spLocks noGrp="1"/>
          </p:cNvSpPr>
          <p:nvPr>
            <p:ph type="body" sz="quarter" idx="34" hasCustomPrompt="1"/>
          </p:nvPr>
        </p:nvSpPr>
        <p:spPr>
          <a:xfrm>
            <a:off x="7028349" y="4110404"/>
            <a:ext cx="2572851" cy="137160"/>
          </a:xfrm>
        </p:spPr>
        <p:txBody>
          <a:bodyPr lIns="0" tIns="0" rIns="0" bIns="0" anchor="t">
            <a:noAutofit/>
          </a:bodyPr>
          <a:lstStyle>
            <a:lvl1pPr marL="0" indent="0" algn="l" defTabSz="1005840">
              <a:lnSpc>
                <a:spcPct val="114000"/>
              </a:lnSpc>
              <a:spcBef>
                <a:spcPts val="1100"/>
              </a:spcBef>
              <a:buNone/>
              <a:defRPr sz="800" b="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marL="0" indent="0" algn="l" defTabSz="1005840">
              <a:lnSpc>
                <a:spcPct val="114000"/>
              </a:lnSpc>
              <a:spcBef>
                <a:spcPts val="1100"/>
              </a:spcBef>
              <a:buNone/>
            </a:pPr>
            <a:r>
              <a:rPr lang="ru-RU" sz="800" b="0" i="0" dirty="0">
                <a:solidFill>
                  <a:schemeClr val="tx1">
                    <a:lumMod val="65000"/>
                  </a:schemeClr>
                </a:solidFill>
                <a:latin typeface="+mn-lt"/>
                <a:ea typeface="+mn-ea"/>
                <a:cs typeface="+mn-cs"/>
              </a:rPr>
              <a:t>[Город, регион, почтовый индекс]</a:t>
            </a:r>
          </a:p>
        </p:txBody>
      </p:sp>
      <p:sp>
        <p:nvSpPr>
          <p:cNvPr id="48" name="Текст 9"/>
          <p:cNvSpPr>
            <a:spLocks noGrp="1"/>
          </p:cNvSpPr>
          <p:nvPr>
            <p:ph type="body" sz="quarter" idx="35" hasCustomPrompt="1"/>
          </p:nvPr>
        </p:nvSpPr>
        <p:spPr>
          <a:xfrm>
            <a:off x="7028349" y="4321766"/>
            <a:ext cx="2572851" cy="137160"/>
          </a:xfrm>
        </p:spPr>
        <p:txBody>
          <a:bodyPr lIns="0" tIns="0" rIns="0" bIns="0" anchor="t">
            <a:noAutofit/>
          </a:bodyPr>
          <a:lstStyle>
            <a:lvl1pPr marL="0" indent="0" algn="l" defTabSz="1005840">
              <a:lnSpc>
                <a:spcPct val="114000"/>
              </a:lnSpc>
              <a:spcBef>
                <a:spcPts val="1100"/>
              </a:spcBef>
              <a:buNone/>
              <a:defRPr sz="800" b="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marL="0" indent="0" algn="l" defTabSz="1005840">
              <a:lnSpc>
                <a:spcPct val="114000"/>
              </a:lnSpc>
              <a:spcBef>
                <a:spcPts val="1100"/>
              </a:spcBef>
              <a:buNone/>
            </a:pPr>
            <a:r>
              <a:rPr lang="ru-RU" sz="800" b="0" i="0" dirty="0">
                <a:solidFill>
                  <a:schemeClr val="tx1">
                    <a:lumMod val="65000"/>
                  </a:schemeClr>
                </a:solidFill>
                <a:latin typeface="+mn-lt"/>
                <a:ea typeface="+mn-ea"/>
                <a:cs typeface="+mn-cs"/>
              </a:rPr>
              <a:t>[Телефон]</a:t>
            </a:r>
          </a:p>
        </p:txBody>
      </p:sp>
      <p:sp>
        <p:nvSpPr>
          <p:cNvPr id="49" name="Текст 9"/>
          <p:cNvSpPr>
            <a:spLocks noGrp="1"/>
          </p:cNvSpPr>
          <p:nvPr>
            <p:ph type="body" sz="quarter" idx="36" hasCustomPrompt="1"/>
          </p:nvPr>
        </p:nvSpPr>
        <p:spPr>
          <a:xfrm>
            <a:off x="7028349" y="4466452"/>
            <a:ext cx="2572851" cy="137160"/>
          </a:xfrm>
        </p:spPr>
        <p:txBody>
          <a:bodyPr lIns="0" tIns="0" rIns="0" bIns="0" anchor="t">
            <a:noAutofit/>
          </a:bodyPr>
          <a:lstStyle>
            <a:lvl1pPr marL="0" indent="0" algn="l" defTabSz="1005840">
              <a:lnSpc>
                <a:spcPct val="114000"/>
              </a:lnSpc>
              <a:spcBef>
                <a:spcPts val="1100"/>
              </a:spcBef>
              <a:buNone/>
              <a:defRPr sz="800" b="0" baseline="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marL="0" indent="0" algn="l" defTabSz="1005840">
              <a:lnSpc>
                <a:spcPct val="114000"/>
              </a:lnSpc>
              <a:spcBef>
                <a:spcPts val="1100"/>
              </a:spcBef>
              <a:buNone/>
            </a:pPr>
            <a:r>
              <a:rPr lang="ru-RU" sz="800" b="0" i="0" baseline="0" dirty="0">
                <a:solidFill>
                  <a:schemeClr val="tx1">
                    <a:lumMod val="65000"/>
                  </a:schemeClr>
                </a:solidFill>
                <a:latin typeface="+mn-lt"/>
                <a:ea typeface="+mn-ea"/>
                <a:cs typeface="+mn-cs"/>
              </a:rPr>
              <a:t>[Электронный адрес]</a:t>
            </a:r>
          </a:p>
        </p:txBody>
      </p:sp>
      <p:sp>
        <p:nvSpPr>
          <p:cNvPr id="50" name="Текст 9"/>
          <p:cNvSpPr>
            <a:spLocks noGrp="1"/>
          </p:cNvSpPr>
          <p:nvPr>
            <p:ph type="body" sz="quarter" idx="37" hasCustomPrompt="1"/>
          </p:nvPr>
        </p:nvSpPr>
        <p:spPr>
          <a:xfrm>
            <a:off x="7028349" y="4676885"/>
            <a:ext cx="2572851" cy="137160"/>
          </a:xfrm>
        </p:spPr>
        <p:txBody>
          <a:bodyPr lIns="0" tIns="0" rIns="0" bIns="0" anchor="t">
            <a:noAutofit/>
          </a:bodyPr>
          <a:lstStyle>
            <a:lvl1pPr marL="0" indent="0">
              <a:lnSpc>
                <a:spcPct val="114000"/>
              </a:lnSpc>
              <a:spcBef>
                <a:spcPts val="800"/>
              </a:spcBef>
              <a:buNone/>
              <a:defRPr sz="800" b="0" baseline="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ru-RU" dirty="0"/>
              <a:t>[Веб-адрес]</a:t>
            </a:r>
          </a:p>
        </p:txBody>
      </p:sp>
    </p:spTree>
    <p:extLst>
      <p:ext uri="{BB962C8B-B14F-4D97-AF65-F5344CB8AC3E}">
        <p14:creationId xmlns:p14="http://schemas.microsoft.com/office/powerpoint/2010/main" val="239431007"/>
      </p:ext>
    </p:extLst>
  </p:cSld>
  <p:clrMapOvr>
    <a:masterClrMapping/>
  </p:clrMapOvr>
  <p:extLst mod="1">
    <p:ext uri="{DCECCB84-F9BA-43D5-87BE-67443E8EF086}">
      <p15:sldGuideLst xmlns:p15="http://schemas.microsoft.com/office/powerpoint/2012/main">
        <p15:guide id="1" orient="horz" pos="4608">
          <p15:clr>
            <a:srgbClr val="FBAE40"/>
          </p15:clr>
        </p15:guide>
        <p15:guide id="2" orient="horz" pos="288">
          <p15:clr>
            <a:srgbClr val="FBAE40"/>
          </p15:clr>
        </p15:guide>
        <p15:guide id="0" pos="288">
          <p15:clr>
            <a:srgbClr val="FBAE40"/>
          </p15:clr>
        </p15:guide>
        <p15:guide id="3" pos="6048">
          <p15:clr>
            <a:srgbClr val="FBAE40"/>
          </p15:clr>
        </p15:guide>
        <p15:guide id="4" pos="2136">
          <p15:clr>
            <a:srgbClr val="A4A3A4"/>
          </p15:clr>
        </p15:guide>
        <p15:guide id="5" pos="4272">
          <p15:clr>
            <a:srgbClr val="A4A3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0F0C7E35-61C9-471C-870E-2CE47EA24035}" type="datetimeFigureOut">
              <a:rPr lang="ru-RU" smtClean="0"/>
              <a:pPr/>
              <a:t>30.05.2018</a:t>
            </a:fld>
            <a:endParaRPr lang="ru-RU" dirty="0"/>
          </a:p>
        </p:txBody>
      </p:sp>
      <p:sp>
        <p:nvSpPr>
          <p:cNvPr id="5" name="Нижний колонтитул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ED236ED2-EF9B-4B9B-9B58-09E1C1CBDE09}" type="slidenum">
              <a:rPr lang="ru-RU" smtClean="0"/>
              <a:pPr/>
              <a:t>‹#›</a:t>
            </a:fld>
            <a:endParaRPr lang="ru-RU" dirty="0"/>
          </a:p>
        </p:txBody>
      </p:sp>
    </p:spTree>
    <p:extLst>
      <p:ext uri="{BB962C8B-B14F-4D97-AF65-F5344CB8AC3E}">
        <p14:creationId xmlns:p14="http://schemas.microsoft.com/office/powerpoint/2010/main" val="3173466682"/>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0" y="15738"/>
            <a:ext cx="3276600" cy="582743"/>
          </a:xfrm>
          <a:solidFill>
            <a:srgbClr val="0070C0">
              <a:alpha val="89000"/>
            </a:srgbClr>
          </a:solidFill>
        </p:spPr>
        <p:txBody>
          <a:bodyPr/>
          <a:lstStyle/>
          <a:p>
            <a:pPr marL="0" indent="0" algn="ctr" defTabSz="1005840">
              <a:lnSpc>
                <a:spcPct val="100000"/>
              </a:lnSpc>
              <a:spcBef>
                <a:spcPts val="1100"/>
              </a:spcBef>
              <a:buNone/>
            </a:pPr>
            <a:r>
              <a:rPr lang="ru-RU" sz="1800" b="1" i="0" dirty="0">
                <a:solidFill>
                  <a:schemeClr val="tx1"/>
                </a:solidFill>
                <a:latin typeface="Verdana"/>
                <a:ea typeface="+mn-ea"/>
                <a:cs typeface="+mn-cs"/>
              </a:rPr>
              <a:t>Отказаться от услуги!</a:t>
            </a:r>
          </a:p>
        </p:txBody>
      </p:sp>
      <p:sp>
        <p:nvSpPr>
          <p:cNvPr id="3" name="Текст 2"/>
          <p:cNvSpPr>
            <a:spLocks noGrp="1"/>
          </p:cNvSpPr>
          <p:nvPr>
            <p:ph type="body" sz="quarter" idx="11"/>
          </p:nvPr>
        </p:nvSpPr>
        <p:spPr>
          <a:xfrm>
            <a:off x="0" y="607573"/>
            <a:ext cx="3276600" cy="7164827"/>
          </a:xfrm>
          <a:solidFill>
            <a:schemeClr val="bg1"/>
          </a:solidFill>
        </p:spPr>
        <p:txBody>
          <a:bodyPr/>
          <a:lstStyle/>
          <a:p>
            <a:pPr marL="0" indent="0" defTabSz="1005840">
              <a:lnSpc>
                <a:spcPct val="105000"/>
              </a:lnSpc>
              <a:spcBef>
                <a:spcPts val="1100"/>
              </a:spcBef>
              <a:buNone/>
            </a:pPr>
            <a:r>
              <a:rPr lang="ru-RU" sz="1200" b="0" i="0" dirty="0">
                <a:solidFill>
                  <a:schemeClr val="tx1"/>
                </a:solidFill>
                <a:latin typeface="Verdana"/>
              </a:rPr>
              <a:t>     Потребитель вправе в любое время отказаться от исполнения договора медицинских услуг при условии оплаты исполнителю фактически понесенных им расходов, связанных с оказанием услуг.</a:t>
            </a:r>
          </a:p>
          <a:p>
            <a:pPr marL="0" indent="0" defTabSz="1005840">
              <a:lnSpc>
                <a:spcPct val="105000"/>
              </a:lnSpc>
              <a:spcBef>
                <a:spcPts val="1100"/>
              </a:spcBef>
              <a:buNone/>
            </a:pPr>
            <a:r>
              <a:rPr lang="ru-RU" sz="1200" dirty="0">
                <a:solidFill>
                  <a:schemeClr val="tx1"/>
                </a:solidFill>
                <a:latin typeface="Verdana"/>
              </a:rPr>
              <a:t>    При этом, потребитель вправе требовать возмещения убытков, причиненных некачественным исполнением услуг, а также возможного повреждения или ухудшения здоровья, как результата </a:t>
            </a:r>
            <a:r>
              <a:rPr lang="ru-RU" sz="1200" dirty="0" err="1">
                <a:solidFill>
                  <a:schemeClr val="tx1"/>
                </a:solidFill>
                <a:latin typeface="Verdana"/>
              </a:rPr>
              <a:t>медуслуг</a:t>
            </a:r>
            <a:r>
              <a:rPr lang="ru-RU" sz="1200" dirty="0">
                <a:solidFill>
                  <a:schemeClr val="tx1"/>
                </a:solidFill>
                <a:latin typeface="Verdana"/>
              </a:rPr>
              <a:t>.</a:t>
            </a:r>
          </a:p>
          <a:p>
            <a:pPr marL="0" indent="0" algn="ctr" defTabSz="1005840">
              <a:lnSpc>
                <a:spcPct val="105000"/>
              </a:lnSpc>
              <a:spcBef>
                <a:spcPts val="1100"/>
              </a:spcBef>
              <a:buNone/>
            </a:pPr>
            <a:endParaRPr lang="ru-RU" sz="1050" dirty="0">
              <a:solidFill>
                <a:schemeClr val="tx1"/>
              </a:solidFill>
              <a:latin typeface="Verdana"/>
            </a:endParaRPr>
          </a:p>
          <a:p>
            <a:pPr defTabSz="1005840">
              <a:lnSpc>
                <a:spcPct val="100000"/>
              </a:lnSpc>
              <a:spcBef>
                <a:spcPts val="1100"/>
              </a:spcBef>
            </a:pPr>
            <a:r>
              <a:rPr lang="ru-RU" sz="1400" dirty="0">
                <a:solidFill>
                  <a:schemeClr val="tx1"/>
                </a:solidFill>
              </a:rPr>
              <a:t>    </a:t>
            </a:r>
            <a:r>
              <a:rPr lang="ru-RU" sz="1200" dirty="0">
                <a:solidFill>
                  <a:schemeClr val="tx1"/>
                </a:solidFill>
              </a:rPr>
              <a:t>К медицинским услугам согласно законодательству относятся:</a:t>
            </a:r>
          </a:p>
          <a:p>
            <a:pPr marL="171450" indent="-171450">
              <a:lnSpc>
                <a:spcPct val="100000"/>
              </a:lnSpc>
              <a:spcBef>
                <a:spcPts val="1100"/>
              </a:spcBef>
              <a:buFont typeface="Arial" panose="020B0604020202020204" pitchFamily="34" charset="0"/>
              <a:buChar char="•"/>
            </a:pPr>
            <a:r>
              <a:rPr lang="ru-RU" sz="1200" dirty="0">
                <a:solidFill>
                  <a:schemeClr val="tx1"/>
                </a:solidFill>
              </a:rPr>
              <a:t>косметологические услуги;</a:t>
            </a:r>
          </a:p>
          <a:p>
            <a:pPr marL="171450" indent="-171450">
              <a:lnSpc>
                <a:spcPct val="100000"/>
              </a:lnSpc>
              <a:spcBef>
                <a:spcPts val="1100"/>
              </a:spcBef>
              <a:buFont typeface="Arial" panose="020B0604020202020204" pitchFamily="34" charset="0"/>
              <a:buChar char="•"/>
            </a:pPr>
            <a:r>
              <a:rPr lang="ru-RU" sz="1200" dirty="0">
                <a:solidFill>
                  <a:schemeClr val="tx1"/>
                </a:solidFill>
              </a:rPr>
              <a:t>нетрадиционные методы диагностики и лечения;</a:t>
            </a:r>
          </a:p>
          <a:p>
            <a:pPr marL="171450" indent="-171450">
              <a:lnSpc>
                <a:spcPct val="100000"/>
              </a:lnSpc>
              <a:spcBef>
                <a:spcPts val="1100"/>
              </a:spcBef>
              <a:buFont typeface="Arial" panose="020B0604020202020204" pitchFamily="34" charset="0"/>
              <a:buChar char="•"/>
            </a:pPr>
            <a:r>
              <a:rPr lang="ru-RU" sz="1200" dirty="0">
                <a:solidFill>
                  <a:schemeClr val="tx1"/>
                </a:solidFill>
              </a:rPr>
              <a:t>зубное протезирование;</a:t>
            </a:r>
          </a:p>
          <a:p>
            <a:pPr marL="171450" indent="-171450">
              <a:lnSpc>
                <a:spcPct val="100000"/>
              </a:lnSpc>
              <a:spcBef>
                <a:spcPts val="1100"/>
              </a:spcBef>
              <a:buFont typeface="Arial" panose="020B0604020202020204" pitchFamily="34" charset="0"/>
              <a:buChar char="•"/>
            </a:pPr>
            <a:r>
              <a:rPr lang="ru-RU" sz="1200" dirty="0">
                <a:solidFill>
                  <a:schemeClr val="tx1"/>
                </a:solidFill>
              </a:rPr>
              <a:t>проведение профилактических прививок;</a:t>
            </a:r>
          </a:p>
          <a:p>
            <a:pPr marL="171450" indent="-171450">
              <a:lnSpc>
                <a:spcPct val="100000"/>
              </a:lnSpc>
              <a:spcBef>
                <a:spcPts val="1100"/>
              </a:spcBef>
              <a:buFont typeface="Arial" panose="020B0604020202020204" pitchFamily="34" charset="0"/>
              <a:buChar char="•"/>
            </a:pPr>
            <a:r>
              <a:rPr lang="ru-RU" sz="1200" dirty="0">
                <a:solidFill>
                  <a:schemeClr val="tx1"/>
                </a:solidFill>
              </a:rPr>
              <a:t>диагностические, лечебные, реабилитационные, профилактические, оздоровительные и иные услуги;</a:t>
            </a:r>
          </a:p>
          <a:p>
            <a:pPr marL="171450" indent="-171450">
              <a:lnSpc>
                <a:spcPct val="100000"/>
              </a:lnSpc>
              <a:spcBef>
                <a:spcPts val="1100"/>
              </a:spcBef>
              <a:buFont typeface="Arial" panose="020B0604020202020204" pitchFamily="34" charset="0"/>
              <a:buChar char="•"/>
            </a:pPr>
            <a:r>
              <a:rPr lang="ru-RU" sz="1200" dirty="0">
                <a:solidFill>
                  <a:schemeClr val="tx1"/>
                </a:solidFill>
              </a:rPr>
              <a:t>медицинское освидетельствование и проведение экспертиз;</a:t>
            </a:r>
          </a:p>
          <a:p>
            <a:pPr marL="171450" indent="-171450">
              <a:lnSpc>
                <a:spcPct val="100000"/>
              </a:lnSpc>
              <a:spcBef>
                <a:spcPts val="1100"/>
              </a:spcBef>
              <a:buFont typeface="Arial" panose="020B0604020202020204" pitchFamily="34" charset="0"/>
              <a:buChar char="•"/>
            </a:pPr>
            <a:r>
              <a:rPr lang="ru-RU" sz="1200" dirty="0">
                <a:solidFill>
                  <a:schemeClr val="tx1"/>
                </a:solidFill>
              </a:rPr>
              <a:t>проводимые на дому у пациента процедуры.</a:t>
            </a:r>
          </a:p>
          <a:p>
            <a:pPr marL="0" indent="0" algn="ctr" defTabSz="1005840">
              <a:lnSpc>
                <a:spcPct val="105000"/>
              </a:lnSpc>
              <a:spcBef>
                <a:spcPts val="1100"/>
              </a:spcBef>
              <a:buNone/>
            </a:pPr>
            <a:endParaRPr lang="ru-RU" sz="1200" dirty="0">
              <a:solidFill>
                <a:schemeClr val="tx1"/>
              </a:solidFill>
            </a:endParaRPr>
          </a:p>
        </p:txBody>
      </p:sp>
      <p:sp>
        <p:nvSpPr>
          <p:cNvPr id="4" name="Текст 3"/>
          <p:cNvSpPr>
            <a:spLocks noGrp="1"/>
          </p:cNvSpPr>
          <p:nvPr>
            <p:ph type="body" sz="quarter" idx="12"/>
          </p:nvPr>
        </p:nvSpPr>
        <p:spPr>
          <a:xfrm>
            <a:off x="6667500" y="389114"/>
            <a:ext cx="3390900" cy="2020019"/>
          </a:xfrm>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12700"/>
          </a:effectLst>
        </p:spPr>
        <p:txBody>
          <a:bodyPr/>
          <a:lstStyle/>
          <a:p>
            <a:pPr marL="0" indent="0" algn="ctr" defTabSz="1005840">
              <a:lnSpc>
                <a:spcPct val="100000"/>
              </a:lnSpc>
              <a:spcBef>
                <a:spcPts val="1100"/>
              </a:spcBef>
              <a:buNone/>
            </a:pPr>
            <a:endParaRPr lang="ru-RU" sz="1000" b="1" i="0" dirty="0">
              <a:solidFill>
                <a:schemeClr val="tx1">
                  <a:lumMod val="65000"/>
                </a:schemeClr>
              </a:solidFill>
              <a:latin typeface="Verdana"/>
              <a:ea typeface="+mn-ea"/>
              <a:cs typeface="+mn-cs"/>
            </a:endParaRPr>
          </a:p>
          <a:p>
            <a:pPr marL="0" indent="0" algn="ctr" defTabSz="1005840">
              <a:lnSpc>
                <a:spcPct val="100000"/>
              </a:lnSpc>
              <a:spcBef>
                <a:spcPts val="1100"/>
              </a:spcBef>
              <a:buNone/>
            </a:pPr>
            <a:endParaRPr lang="ru-RU" sz="1000" dirty="0">
              <a:solidFill>
                <a:schemeClr val="tx1">
                  <a:lumMod val="65000"/>
                </a:schemeClr>
              </a:solidFill>
              <a:latin typeface="Verdana"/>
            </a:endParaRPr>
          </a:p>
          <a:p>
            <a:pPr marL="0" indent="0" algn="ctr" defTabSz="1005840">
              <a:lnSpc>
                <a:spcPct val="100000"/>
              </a:lnSpc>
              <a:spcBef>
                <a:spcPts val="1100"/>
              </a:spcBef>
              <a:buNone/>
            </a:pPr>
            <a:endParaRPr lang="ru-RU" sz="1000" b="1" i="0" dirty="0">
              <a:solidFill>
                <a:schemeClr val="tx1">
                  <a:lumMod val="65000"/>
                </a:schemeClr>
              </a:solidFill>
              <a:latin typeface="Verdana"/>
              <a:ea typeface="+mn-ea"/>
              <a:cs typeface="+mn-cs"/>
            </a:endParaRPr>
          </a:p>
          <a:p>
            <a:pPr marL="0" indent="0" algn="ctr" defTabSz="1005840">
              <a:lnSpc>
                <a:spcPct val="100000"/>
              </a:lnSpc>
              <a:spcBef>
                <a:spcPts val="1100"/>
              </a:spcBef>
              <a:buNone/>
            </a:pPr>
            <a:endParaRPr lang="ru-RU" sz="1000" dirty="0">
              <a:solidFill>
                <a:schemeClr val="tx1">
                  <a:lumMod val="65000"/>
                </a:schemeClr>
              </a:solidFill>
              <a:latin typeface="Verdana"/>
            </a:endParaRPr>
          </a:p>
          <a:p>
            <a:pPr marL="0" indent="0" algn="ctr" defTabSz="1005840">
              <a:lnSpc>
                <a:spcPct val="100000"/>
              </a:lnSpc>
              <a:spcBef>
                <a:spcPts val="1100"/>
              </a:spcBef>
              <a:buNone/>
            </a:pPr>
            <a:endParaRPr lang="ru-RU" sz="1200" b="1" i="0" dirty="0">
              <a:solidFill>
                <a:schemeClr val="tx1">
                  <a:lumMod val="65000"/>
                </a:schemeClr>
              </a:solidFill>
              <a:latin typeface="Verdana"/>
            </a:endParaRPr>
          </a:p>
          <a:p>
            <a:pPr marL="0" indent="0" algn="ctr" defTabSz="1005840">
              <a:lnSpc>
                <a:spcPct val="100000"/>
              </a:lnSpc>
              <a:spcBef>
                <a:spcPts val="1100"/>
              </a:spcBef>
              <a:buNone/>
            </a:pPr>
            <a:endParaRPr lang="ru-RU" sz="1200" dirty="0">
              <a:solidFill>
                <a:schemeClr val="tx1">
                  <a:lumMod val="65000"/>
                </a:schemeClr>
              </a:solidFill>
              <a:latin typeface="Verdana"/>
            </a:endParaRPr>
          </a:p>
          <a:p>
            <a:pPr marL="0" indent="0" algn="ctr" defTabSz="1005840">
              <a:lnSpc>
                <a:spcPct val="100000"/>
              </a:lnSpc>
              <a:spcBef>
                <a:spcPts val="1100"/>
              </a:spcBef>
              <a:buNone/>
            </a:pPr>
            <a:endParaRPr lang="ru-RU" sz="1200" b="1" i="0" dirty="0">
              <a:solidFill>
                <a:schemeClr val="tx1">
                  <a:lumMod val="65000"/>
                </a:schemeClr>
              </a:solidFill>
              <a:latin typeface="Verdana"/>
            </a:endParaRPr>
          </a:p>
          <a:p>
            <a:pPr marL="0" indent="0" algn="ctr" defTabSz="1005840">
              <a:lnSpc>
                <a:spcPct val="100000"/>
              </a:lnSpc>
              <a:spcBef>
                <a:spcPts val="1100"/>
              </a:spcBef>
              <a:buNone/>
            </a:pPr>
            <a:r>
              <a:rPr lang="ru-RU" sz="1200" b="1" i="0" dirty="0">
                <a:solidFill>
                  <a:schemeClr val="tx1">
                    <a:lumMod val="65000"/>
                  </a:schemeClr>
                </a:solidFill>
                <a:latin typeface="Verdana"/>
              </a:rPr>
              <a:t>Управление </a:t>
            </a:r>
            <a:r>
              <a:rPr lang="ru-RU" sz="1200" b="1" i="0" dirty="0" err="1">
                <a:solidFill>
                  <a:schemeClr val="tx1">
                    <a:lumMod val="65000"/>
                  </a:schemeClr>
                </a:solidFill>
                <a:latin typeface="Verdana"/>
              </a:rPr>
              <a:t>Роспотребнадзора</a:t>
            </a:r>
            <a:endParaRPr lang="ru-RU" sz="1200" b="1" i="0" dirty="0">
              <a:solidFill>
                <a:schemeClr val="tx1">
                  <a:lumMod val="65000"/>
                </a:schemeClr>
              </a:solidFill>
              <a:latin typeface="Verdana"/>
            </a:endParaRPr>
          </a:p>
          <a:p>
            <a:pPr marL="0" indent="0" algn="ctr" defTabSz="1005840">
              <a:lnSpc>
                <a:spcPct val="100000"/>
              </a:lnSpc>
              <a:spcBef>
                <a:spcPts val="1100"/>
              </a:spcBef>
              <a:buNone/>
            </a:pPr>
            <a:r>
              <a:rPr lang="ru-RU" sz="1200" b="1" i="0" dirty="0">
                <a:solidFill>
                  <a:schemeClr val="tx1">
                    <a:lumMod val="65000"/>
                  </a:schemeClr>
                </a:solidFill>
                <a:latin typeface="Verdana"/>
              </a:rPr>
              <a:t>по Ростовской области</a:t>
            </a:r>
          </a:p>
          <a:p>
            <a:pPr marL="0" indent="0" algn="ctr" defTabSz="1005840">
              <a:lnSpc>
                <a:spcPct val="100000"/>
              </a:lnSpc>
              <a:spcBef>
                <a:spcPts val="1100"/>
              </a:spcBef>
              <a:buNone/>
            </a:pPr>
            <a:r>
              <a:rPr lang="ru-RU" sz="1200" dirty="0">
                <a:solidFill>
                  <a:schemeClr val="tx1">
                    <a:lumMod val="65000"/>
                  </a:schemeClr>
                </a:solidFill>
                <a:latin typeface="Verdana"/>
              </a:rPr>
              <a:t>ФБУЗ «</a:t>
            </a:r>
            <a:r>
              <a:rPr lang="ru-RU" sz="1200" dirty="0" err="1">
                <a:solidFill>
                  <a:schemeClr val="tx1">
                    <a:lumMod val="65000"/>
                  </a:schemeClr>
                </a:solidFill>
                <a:latin typeface="Verdana"/>
              </a:rPr>
              <a:t>ЦГиЭ</a:t>
            </a:r>
            <a:r>
              <a:rPr lang="ru-RU" sz="1200" dirty="0">
                <a:solidFill>
                  <a:schemeClr val="tx1">
                    <a:lumMod val="65000"/>
                  </a:schemeClr>
                </a:solidFill>
                <a:latin typeface="Verdana"/>
              </a:rPr>
              <a:t> в РО» </a:t>
            </a:r>
          </a:p>
          <a:p>
            <a:pPr marL="0" indent="0" algn="ctr" defTabSz="1005840">
              <a:lnSpc>
                <a:spcPct val="100000"/>
              </a:lnSpc>
              <a:spcBef>
                <a:spcPts val="1100"/>
              </a:spcBef>
              <a:buNone/>
            </a:pPr>
            <a:r>
              <a:rPr lang="ru-RU" sz="1200" b="1" i="0" dirty="0">
                <a:solidFill>
                  <a:schemeClr val="tx1">
                    <a:lumMod val="65000"/>
                  </a:schemeClr>
                </a:solidFill>
                <a:latin typeface="Verdana"/>
              </a:rPr>
              <a:t>Консультационный центр для потребителей</a:t>
            </a:r>
          </a:p>
          <a:p>
            <a:pPr marL="0" indent="0" algn="ctr" defTabSz="1005840">
              <a:lnSpc>
                <a:spcPct val="95000"/>
              </a:lnSpc>
              <a:spcBef>
                <a:spcPts val="1100"/>
              </a:spcBef>
              <a:buNone/>
            </a:pPr>
            <a:endParaRPr lang="ru-RU" sz="1000" b="1" i="0" dirty="0">
              <a:solidFill>
                <a:schemeClr val="tx1">
                  <a:lumMod val="65000"/>
                </a:schemeClr>
              </a:solidFill>
              <a:latin typeface="Verdana"/>
              <a:ea typeface="+mn-ea"/>
              <a:cs typeface="+mn-cs"/>
            </a:endParaRPr>
          </a:p>
        </p:txBody>
      </p:sp>
      <p:sp>
        <p:nvSpPr>
          <p:cNvPr id="6" name="Текст 5"/>
          <p:cNvSpPr>
            <a:spLocks noGrp="1"/>
          </p:cNvSpPr>
          <p:nvPr>
            <p:ph type="body" sz="quarter" idx="14"/>
          </p:nvPr>
        </p:nvSpPr>
        <p:spPr>
          <a:xfrm>
            <a:off x="7464065" y="2129836"/>
            <a:ext cx="2468880" cy="500242"/>
          </a:xfrm>
        </p:spPr>
        <p:txBody>
          <a:bodyPr/>
          <a:lstStyle/>
          <a:p>
            <a:pPr marL="0" indent="0" algn="r" defTabSz="1005840">
              <a:lnSpc>
                <a:spcPct val="114000"/>
              </a:lnSpc>
              <a:spcBef>
                <a:spcPts val="1100"/>
              </a:spcBef>
              <a:buNone/>
            </a:pPr>
            <a:r>
              <a:rPr lang="ru-RU" sz="1400" b="1" i="1" dirty="0">
                <a:solidFill>
                  <a:schemeClr val="tx1"/>
                </a:solidFill>
              </a:rPr>
              <a:t>Вопросы защиты прав потребителей</a:t>
            </a:r>
          </a:p>
          <a:p>
            <a:pPr marL="0" indent="0" algn="l" defTabSz="1005840">
              <a:lnSpc>
                <a:spcPct val="114000"/>
              </a:lnSpc>
              <a:spcBef>
                <a:spcPts val="1100"/>
              </a:spcBef>
              <a:buNone/>
            </a:pPr>
            <a:endParaRPr lang="ru-RU" sz="800" b="0" i="0" dirty="0">
              <a:solidFill>
                <a:srgbClr val="74CBC8"/>
              </a:solidFill>
              <a:latin typeface="Verdana"/>
              <a:ea typeface="+mn-ea"/>
              <a:cs typeface="+mn-cs"/>
            </a:endParaRPr>
          </a:p>
        </p:txBody>
      </p:sp>
      <p:pic>
        <p:nvPicPr>
          <p:cNvPr id="18" name="Picture 2" descr="http://autoexpertnost.ru/wp-content/uploads/2017/07/%D0%9D%D0%B0%D0%BB%D0%BE%D0%B3%D0%BE%D0%B2%D1%8B%D0%B9-%D0%B2%D1%8B%D1%87%D0%B5%D1%82-%D0%BD%D0%B0-%D0%BB%D0%B5%D1%87%D0%B5%D0%BD%D0%B8%D0%B54.jpg"/>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0488" r="30488"/>
          <a:stretch>
            <a:fillRect/>
          </a:stretch>
        </p:blipFill>
        <p:spPr bwMode="auto">
          <a:xfrm>
            <a:off x="6981825" y="2740819"/>
            <a:ext cx="2619375" cy="4465738"/>
          </a:xfrm>
          <a:prstGeom prst="rect">
            <a:avLst/>
          </a:prstGeom>
          <a:noFill/>
          <a:effectLst>
            <a:glow rad="127000">
              <a:schemeClr val="accent1">
                <a:alpha val="86000"/>
              </a:schemeClr>
            </a:glow>
            <a:outerShdw blurRad="50800" dist="50800" dir="5400000" algn="ctr" rotWithShape="0">
              <a:srgbClr val="000000"/>
            </a:outerShdw>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464065" y="2700997"/>
            <a:ext cx="2214924" cy="1477328"/>
          </a:xfrm>
          <a:prstGeom prst="rect">
            <a:avLst/>
          </a:prstGeom>
          <a:solidFill>
            <a:schemeClr val="accent1">
              <a:lumMod val="40000"/>
              <a:lumOff val="60000"/>
              <a:alpha val="63000"/>
            </a:schemeClr>
          </a:solidFill>
        </p:spPr>
        <p:txBody>
          <a:bodyPr wrap="square" rtlCol="0">
            <a:spAutoFit/>
          </a:bodyPr>
          <a:lstStyle/>
          <a:p>
            <a:pPr algn="ctr" defTabSz="749808">
              <a:spcBef>
                <a:spcPts val="720"/>
              </a:spcBef>
            </a:pPr>
            <a:r>
              <a:rPr lang="ru-RU" b="1" dirty="0">
                <a:cs typeface="Times New Roman" panose="02020603050405020304" pitchFamily="18" charset="0"/>
              </a:rPr>
              <a:t>Защита прав потребителей при оказании медицинских услуг</a:t>
            </a:r>
          </a:p>
        </p:txBody>
      </p:sp>
      <p:sp>
        <p:nvSpPr>
          <p:cNvPr id="21" name="TextBox 20"/>
          <p:cNvSpPr txBox="1"/>
          <p:nvPr/>
        </p:nvSpPr>
        <p:spPr>
          <a:xfrm>
            <a:off x="3286714" y="25209"/>
            <a:ext cx="3390900" cy="584775"/>
          </a:xfrm>
          <a:prstGeom prst="rect">
            <a:avLst/>
          </a:prstGeom>
          <a:pattFill prst="lgGrid">
            <a:fgClr>
              <a:schemeClr val="accent1"/>
            </a:fgClr>
            <a:bgClr>
              <a:schemeClr val="bg1"/>
            </a:bgClr>
          </a:pattFill>
        </p:spPr>
        <p:txBody>
          <a:bodyPr wrap="square" rtlCol="0">
            <a:spAutoFit/>
          </a:bodyPr>
          <a:lstStyle/>
          <a:p>
            <a:pPr algn="ctr"/>
            <a:r>
              <a:rPr lang="ru-RU" sz="1600" b="1" dirty="0"/>
              <a:t>Консультационный центр для потребителей:</a:t>
            </a:r>
          </a:p>
        </p:txBody>
      </p:sp>
      <p:sp>
        <p:nvSpPr>
          <p:cNvPr id="23" name="TextBox 22"/>
          <p:cNvSpPr txBox="1"/>
          <p:nvPr/>
        </p:nvSpPr>
        <p:spPr>
          <a:xfrm>
            <a:off x="3220196" y="631012"/>
            <a:ext cx="3484369" cy="1938992"/>
          </a:xfrm>
          <a:prstGeom prst="rect">
            <a:avLst/>
          </a:prstGeom>
          <a:noFill/>
        </p:spPr>
        <p:txBody>
          <a:bodyPr wrap="square" rtlCol="0">
            <a:spAutoFit/>
          </a:bodyPr>
          <a:lstStyle/>
          <a:p>
            <a:pPr algn="ctr"/>
            <a:r>
              <a:rPr lang="ru-RU" sz="1200" dirty="0"/>
              <a:t>Права потребителей, на сегодняшний день, нарушаются не редко.</a:t>
            </a:r>
          </a:p>
          <a:p>
            <a:pPr algn="ctr"/>
            <a:r>
              <a:rPr lang="ru-RU" sz="1200" dirty="0"/>
              <a:t>Чтобы понять как действовать правильно, как защитить свои потребительские права и получить другую полезную информацию, Вы можете обратиться к нам по телефонам «Горячей линии», на наш интернет-сайт или получить необходимую информацию на личном приеме.   </a:t>
            </a:r>
          </a:p>
        </p:txBody>
      </p:sp>
      <p:sp>
        <p:nvSpPr>
          <p:cNvPr id="24" name="TextBox 23"/>
          <p:cNvSpPr txBox="1"/>
          <p:nvPr/>
        </p:nvSpPr>
        <p:spPr>
          <a:xfrm>
            <a:off x="3242314" y="2473118"/>
            <a:ext cx="3416383" cy="1384995"/>
          </a:xfrm>
          <a:prstGeom prst="rect">
            <a:avLst/>
          </a:prstGeom>
          <a:noFill/>
        </p:spPr>
        <p:txBody>
          <a:bodyPr wrap="square" rtlCol="0">
            <a:spAutoFit/>
          </a:bodyPr>
          <a:lstStyle/>
          <a:p>
            <a:pPr algn="ctr"/>
            <a:r>
              <a:rPr lang="ru-RU" sz="1200" b="1" dirty="0"/>
              <a:t>г. Ростов-на-Дону,</a:t>
            </a:r>
          </a:p>
          <a:p>
            <a:pPr algn="ctr"/>
            <a:r>
              <a:rPr lang="ru-RU" sz="1200" b="1" dirty="0"/>
              <a:t>ул. </a:t>
            </a:r>
            <a:r>
              <a:rPr lang="ru-RU" sz="1200" b="1" dirty="0" smtClean="0"/>
              <a:t>Селиванова, д. 66,</a:t>
            </a:r>
            <a:endParaRPr lang="ru-RU" sz="1200" b="1" dirty="0"/>
          </a:p>
          <a:p>
            <a:pPr algn="ctr"/>
            <a:r>
              <a:rPr lang="ru-RU" sz="1200" b="1" dirty="0"/>
              <a:t>пр. Космонавтов, д. 29</a:t>
            </a:r>
          </a:p>
          <a:p>
            <a:pPr algn="ctr"/>
            <a:r>
              <a:rPr lang="ru-RU" sz="1200" b="1" dirty="0"/>
              <a:t>8 (863) 282-82-63/64</a:t>
            </a:r>
          </a:p>
          <a:p>
            <a:pPr algn="ctr"/>
            <a:r>
              <a:rPr lang="ru-RU" sz="1200" b="1" dirty="0"/>
              <a:t>8 (863) </a:t>
            </a:r>
            <a:r>
              <a:rPr lang="ru-RU" sz="1200" b="1" dirty="0" smtClean="0"/>
              <a:t>235-19-00</a:t>
            </a:r>
            <a:endParaRPr lang="ru-RU" sz="1200" b="1" dirty="0"/>
          </a:p>
          <a:p>
            <a:pPr algn="ctr"/>
            <a:r>
              <a:rPr lang="en-US" sz="1200" b="1" dirty="0"/>
              <a:t>http://www.61rospotrebnadzor.ru</a:t>
            </a:r>
            <a:endParaRPr lang="ru-RU" sz="1200" b="1" dirty="0"/>
          </a:p>
          <a:p>
            <a:pPr algn="ctr"/>
            <a:r>
              <a:rPr lang="ru-RU" sz="1200" dirty="0"/>
              <a:t>раздел «прием обращений»</a:t>
            </a:r>
          </a:p>
        </p:txBody>
      </p:sp>
      <p:sp>
        <p:nvSpPr>
          <p:cNvPr id="25" name="TextBox 24"/>
          <p:cNvSpPr txBox="1"/>
          <p:nvPr/>
        </p:nvSpPr>
        <p:spPr>
          <a:xfrm>
            <a:off x="3261874" y="3830169"/>
            <a:ext cx="3397046" cy="307777"/>
          </a:xfrm>
          <a:prstGeom prst="rect">
            <a:avLst/>
          </a:prstGeom>
          <a:gradFill flip="none" rotWithShape="1">
            <a:gsLst>
              <a:gs pos="44000">
                <a:schemeClr val="accent4">
                  <a:lumMod val="89000"/>
                </a:schemeClr>
              </a:gs>
              <a:gs pos="59000">
                <a:schemeClr val="accent4">
                  <a:lumMod val="89000"/>
                  <a:alpha val="86000"/>
                </a:schemeClr>
              </a:gs>
            </a:gsLst>
            <a:lin ang="2700000" scaled="1"/>
            <a:tileRect/>
          </a:gradFill>
        </p:spPr>
        <p:txBody>
          <a:bodyPr wrap="square" rtlCol="0">
            <a:spAutoFit/>
          </a:bodyPr>
          <a:lstStyle/>
          <a:p>
            <a:pPr algn="ctr"/>
            <a:r>
              <a:rPr lang="ru-RU" sz="1400" b="1" dirty="0"/>
              <a:t>«Горячая линия»</a:t>
            </a:r>
          </a:p>
        </p:txBody>
      </p:sp>
      <p:sp>
        <p:nvSpPr>
          <p:cNvPr id="26" name="TextBox 25"/>
          <p:cNvSpPr txBox="1"/>
          <p:nvPr/>
        </p:nvSpPr>
        <p:spPr>
          <a:xfrm>
            <a:off x="3286713" y="4137946"/>
            <a:ext cx="3371983" cy="3631763"/>
          </a:xfrm>
          <a:prstGeom prst="rect">
            <a:avLst/>
          </a:prstGeom>
          <a:solidFill>
            <a:srgbClr val="FFFFCC"/>
          </a:solidFill>
        </p:spPr>
        <p:txBody>
          <a:bodyPr wrap="square" rtlCol="0">
            <a:spAutoFit/>
          </a:bodyPr>
          <a:lstStyle/>
          <a:p>
            <a:pPr algn="ctr"/>
            <a:r>
              <a:rPr lang="ru-RU" sz="1200" dirty="0">
                <a:solidFill>
                  <a:srgbClr val="FF0000"/>
                </a:solidFill>
              </a:rPr>
              <a:t>В период проведения чемпионата </a:t>
            </a:r>
            <a:r>
              <a:rPr lang="ru-RU" sz="1200" dirty="0" smtClean="0">
                <a:solidFill>
                  <a:srgbClr val="FF0000"/>
                </a:solidFill>
              </a:rPr>
              <a:t>мира - </a:t>
            </a:r>
            <a:r>
              <a:rPr lang="ru-RU" sz="1200" dirty="0">
                <a:solidFill>
                  <a:srgbClr val="FF0000"/>
                </a:solidFill>
              </a:rPr>
              <a:t>2018 по футболу</a:t>
            </a:r>
          </a:p>
          <a:p>
            <a:pPr algn="ctr"/>
            <a:r>
              <a:rPr lang="ru-RU" sz="1200" dirty="0" smtClean="0">
                <a:solidFill>
                  <a:srgbClr val="FF0000"/>
                </a:solidFill>
              </a:rPr>
              <a:t>Круглосуточно, </a:t>
            </a:r>
            <a:r>
              <a:rPr lang="ru-RU" sz="1200" dirty="0">
                <a:solidFill>
                  <a:srgbClr val="FF0000"/>
                </a:solidFill>
              </a:rPr>
              <a:t>ежедневно;</a:t>
            </a:r>
          </a:p>
          <a:p>
            <a:pPr algn="ctr"/>
            <a:r>
              <a:rPr lang="ru-RU" sz="1200" b="1" dirty="0" smtClean="0">
                <a:solidFill>
                  <a:srgbClr val="FF0000"/>
                </a:solidFill>
              </a:rPr>
              <a:t>8 (928) 169-96-18</a:t>
            </a:r>
          </a:p>
          <a:p>
            <a:pPr algn="ctr"/>
            <a:r>
              <a:rPr lang="ru-RU" sz="1200" b="1" dirty="0" smtClean="0">
                <a:solidFill>
                  <a:srgbClr val="FF0000"/>
                </a:solidFill>
              </a:rPr>
              <a:t>8 (918) 554-00-42</a:t>
            </a:r>
          </a:p>
          <a:p>
            <a:pPr algn="ctr"/>
            <a:r>
              <a:rPr lang="ru-RU" sz="1200" b="1" dirty="0" smtClean="0">
                <a:solidFill>
                  <a:srgbClr val="FF0000"/>
                </a:solidFill>
              </a:rPr>
              <a:t>8 (863) 294-00-42</a:t>
            </a:r>
          </a:p>
          <a:p>
            <a:pPr algn="ctr"/>
            <a:r>
              <a:rPr lang="ru-RU" sz="1200" dirty="0">
                <a:solidFill>
                  <a:srgbClr val="FF0000"/>
                </a:solidFill>
              </a:rPr>
              <a:t>Телефон Единого консультационного центра Роспотребнадзора</a:t>
            </a:r>
            <a:r>
              <a:rPr lang="en-US" sz="1200" dirty="0">
                <a:solidFill>
                  <a:srgbClr val="FF0000"/>
                </a:solidFill>
              </a:rPr>
              <a:t>:</a:t>
            </a:r>
          </a:p>
          <a:p>
            <a:pPr algn="ctr"/>
            <a:r>
              <a:rPr lang="en-US" sz="1200" b="1" dirty="0">
                <a:solidFill>
                  <a:srgbClr val="FF0000"/>
                </a:solidFill>
              </a:rPr>
              <a:t>8-800-555-49-43</a:t>
            </a:r>
            <a:endParaRPr lang="ru-RU" sz="1200" b="1" dirty="0">
              <a:solidFill>
                <a:srgbClr val="FF0000"/>
              </a:solidFill>
            </a:endParaRPr>
          </a:p>
          <a:p>
            <a:pPr algn="ctr"/>
            <a:r>
              <a:rPr lang="ru-RU" sz="1200" dirty="0">
                <a:solidFill>
                  <a:srgbClr val="FF0000"/>
                </a:solidFill>
              </a:rPr>
              <a:t>Онлайн консультация на сайте</a:t>
            </a:r>
            <a:r>
              <a:rPr lang="en-US" sz="1200" dirty="0">
                <a:solidFill>
                  <a:srgbClr val="FF0000"/>
                </a:solidFill>
              </a:rPr>
              <a:t>:</a:t>
            </a:r>
          </a:p>
          <a:p>
            <a:pPr algn="ctr"/>
            <a:r>
              <a:rPr lang="en-US" sz="1200" b="1" dirty="0" smtClean="0">
                <a:solidFill>
                  <a:srgbClr val="FF0000"/>
                </a:solidFill>
              </a:rPr>
              <a:t>zpp.rospotrebnadzor.ru</a:t>
            </a:r>
            <a:r>
              <a:rPr lang="ru-RU" sz="1200" b="1" dirty="0" smtClean="0">
                <a:solidFill>
                  <a:srgbClr val="FF0000"/>
                </a:solidFill>
              </a:rPr>
              <a:t> </a:t>
            </a:r>
            <a:endParaRPr lang="ru-RU" sz="1200" dirty="0">
              <a:solidFill>
                <a:srgbClr val="FF0000"/>
              </a:solidFill>
            </a:endParaRPr>
          </a:p>
          <a:p>
            <a:pPr algn="ctr"/>
            <a:endParaRPr lang="ru-RU" sz="1400" dirty="0" smtClean="0">
              <a:solidFill>
                <a:srgbClr val="FF0000"/>
              </a:solidFill>
            </a:endParaRPr>
          </a:p>
          <a:p>
            <a:pPr algn="ctr"/>
            <a:endParaRPr lang="en-US" sz="1400" dirty="0" smtClean="0">
              <a:solidFill>
                <a:srgbClr val="FF0000"/>
              </a:solidFill>
            </a:endParaRPr>
          </a:p>
          <a:p>
            <a:pPr algn="ctr"/>
            <a:r>
              <a:rPr lang="ru-RU" sz="1400" dirty="0">
                <a:solidFill>
                  <a:srgbClr val="FF0000"/>
                </a:solidFill>
              </a:rPr>
              <a:t>Ежедневно </a:t>
            </a:r>
          </a:p>
          <a:p>
            <a:pPr algn="ctr"/>
            <a:r>
              <a:rPr lang="ru-RU" sz="1400" dirty="0">
                <a:solidFill>
                  <a:srgbClr val="FF0000"/>
                </a:solidFill>
              </a:rPr>
              <a:t>ПН-ПТ 09.00-20.00,</a:t>
            </a:r>
          </a:p>
          <a:p>
            <a:pPr algn="ctr"/>
            <a:r>
              <a:rPr lang="ru-RU" sz="1400" dirty="0">
                <a:solidFill>
                  <a:srgbClr val="FF0000"/>
                </a:solidFill>
              </a:rPr>
              <a:t>СБ-ВС 10.00-15.00</a:t>
            </a:r>
          </a:p>
          <a:p>
            <a:pPr algn="ctr"/>
            <a:endParaRPr lang="ru-RU" sz="1400" dirty="0" smtClean="0"/>
          </a:p>
          <a:p>
            <a:pPr algn="ctr"/>
            <a:endParaRPr lang="ru-RU" sz="1400" dirty="0"/>
          </a:p>
        </p:txBody>
      </p:sp>
      <p:sp>
        <p:nvSpPr>
          <p:cNvPr id="27" name="TextBox 26"/>
          <p:cNvSpPr txBox="1"/>
          <p:nvPr/>
        </p:nvSpPr>
        <p:spPr>
          <a:xfrm>
            <a:off x="-14726" y="3096886"/>
            <a:ext cx="3276600" cy="369332"/>
          </a:xfrm>
          <a:prstGeom prst="rect">
            <a:avLst/>
          </a:prstGeom>
          <a:solidFill>
            <a:srgbClr val="0070C0">
              <a:alpha val="88000"/>
            </a:srgbClr>
          </a:solidFill>
        </p:spPr>
        <p:txBody>
          <a:bodyPr wrap="square" rtlCol="0">
            <a:spAutoFit/>
          </a:bodyPr>
          <a:lstStyle/>
          <a:p>
            <a:pPr algn="ctr"/>
            <a:r>
              <a:rPr lang="ru-RU" b="1" dirty="0"/>
              <a:t>Надо знать! </a:t>
            </a:r>
          </a:p>
        </p:txBody>
      </p:sp>
      <p:sp>
        <p:nvSpPr>
          <p:cNvPr id="28" name="TextBox 27"/>
          <p:cNvSpPr txBox="1"/>
          <p:nvPr/>
        </p:nvSpPr>
        <p:spPr>
          <a:xfrm>
            <a:off x="3293755" y="6273885"/>
            <a:ext cx="3376817" cy="307777"/>
          </a:xfrm>
          <a:prstGeom prst="rect">
            <a:avLst/>
          </a:prstGeom>
          <a:solidFill>
            <a:schemeClr val="accent4">
              <a:lumMod val="75000"/>
              <a:alpha val="87000"/>
            </a:schemeClr>
          </a:solidFill>
        </p:spPr>
        <p:txBody>
          <a:bodyPr wrap="square" rtlCol="0">
            <a:spAutoFit/>
          </a:bodyPr>
          <a:lstStyle/>
          <a:p>
            <a:pPr algn="ctr"/>
            <a:r>
              <a:rPr lang="ru-RU" sz="1400" b="1" dirty="0"/>
              <a:t>Личный прием</a:t>
            </a:r>
          </a:p>
        </p:txBody>
      </p:sp>
      <p:pic>
        <p:nvPicPr>
          <p:cNvPr id="29" name="Рисунок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2761" y="-15651"/>
            <a:ext cx="820378" cy="738612"/>
          </a:xfrm>
          <a:prstGeom prst="rect">
            <a:avLst/>
          </a:prstGeom>
          <a:noFill/>
          <a:effectLst>
            <a:outerShdw blurRad="50800" dist="50800" dir="5400000" algn="ctr" rotWithShape="0">
              <a:srgbClr val="000000"/>
            </a:outerShdw>
            <a:softEdge rad="31750"/>
          </a:effectLst>
        </p:spPr>
      </p:pic>
      <p:sp>
        <p:nvSpPr>
          <p:cNvPr id="19" name="TextBox 18"/>
          <p:cNvSpPr txBox="1"/>
          <p:nvPr/>
        </p:nvSpPr>
        <p:spPr>
          <a:xfrm>
            <a:off x="3790950" y="7427687"/>
            <a:ext cx="2476500" cy="307777"/>
          </a:xfrm>
          <a:prstGeom prst="rect">
            <a:avLst/>
          </a:prstGeom>
          <a:noFill/>
        </p:spPr>
        <p:txBody>
          <a:bodyPr wrap="square" rtlCol="0">
            <a:spAutoFit/>
          </a:bodyPr>
          <a:lstStyle/>
          <a:p>
            <a:pPr algn="ctr"/>
            <a:r>
              <a:rPr lang="ru-RU" sz="1400" dirty="0"/>
              <a:t>Ростов-на-Дону </a:t>
            </a:r>
            <a:r>
              <a:rPr lang="ru-RU" sz="1400" dirty="0" smtClean="0"/>
              <a:t>2018г</a:t>
            </a:r>
            <a:r>
              <a:rPr lang="ru-RU" sz="1400" dirty="0"/>
              <a:t>.</a:t>
            </a:r>
          </a:p>
        </p:txBody>
      </p:sp>
      <p:sp>
        <p:nvSpPr>
          <p:cNvPr id="17" name="Rectangle 2">
            <a:extLst>
              <a:ext uri="{FF2B5EF4-FFF2-40B4-BE49-F238E27FC236}">
                <a16:creationId xmlns:a16="http://schemas.microsoft.com/office/drawing/2014/main" id="{CD141A02-F04A-467F-BCA1-E7B2A40A47DF}"/>
              </a:ext>
            </a:extLst>
          </p:cNvPr>
          <p:cNvSpPr>
            <a:spLocks noChangeArrowheads="1"/>
          </p:cNvSpPr>
          <p:nvPr/>
        </p:nvSpPr>
        <p:spPr bwMode="auto">
          <a:xfrm rot="10800000" flipV="1">
            <a:off x="6670709" y="7464623"/>
            <a:ext cx="3390901" cy="307777"/>
          </a:xfrm>
          <a:prstGeom prst="rect">
            <a:avLst/>
          </a:prstGeom>
          <a:solidFill>
            <a:sysClr val="window" lastClr="FFFFFF"/>
          </a:solidFill>
          <a:ln w="2857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НЕ ДЛЯ ПРОДАЖИ</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884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4" name="Рисунок 43">
            <a:extLst>
              <a:ext uri="{FF2B5EF4-FFF2-40B4-BE49-F238E27FC236}">
                <a16:creationId xmlns:a16="http://schemas.microsoft.com/office/drawing/2014/main" id="{652A09E7-CB63-4D97-86A6-F4BA769CD127}"/>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885" r="1885"/>
          <a:stretch>
            <a:fillRect/>
          </a:stretch>
        </p:blipFill>
        <p:spPr>
          <a:xfrm>
            <a:off x="3390900" y="457200"/>
            <a:ext cx="3390900" cy="2156594"/>
          </a:xfrm>
          <a:prstGeom prst="rect">
            <a:avLst/>
          </a:prstGeom>
        </p:spPr>
      </p:pic>
      <p:sp>
        <p:nvSpPr>
          <p:cNvPr id="45" name="TextBox 44"/>
          <p:cNvSpPr txBox="1"/>
          <p:nvPr/>
        </p:nvSpPr>
        <p:spPr>
          <a:xfrm>
            <a:off x="457200" y="1263273"/>
            <a:ext cx="2933700" cy="6186309"/>
          </a:xfrm>
          <a:prstGeom prst="rect">
            <a:avLst/>
          </a:prstGeom>
          <a:noFill/>
        </p:spPr>
        <p:txBody>
          <a:bodyPr wrap="square" rtlCol="0">
            <a:spAutoFit/>
          </a:bodyPr>
          <a:lstStyle/>
          <a:p>
            <a:r>
              <a:rPr lang="ru-RU" sz="1200" dirty="0">
                <a:latin typeface="Times New Roman" panose="02020603050405020304" pitchFamily="18" charset="0"/>
                <a:cs typeface="Times New Roman" panose="02020603050405020304" pitchFamily="18" charset="0"/>
              </a:rPr>
              <a:t>Если потребитель не получил заказанную услугу или ее качество не отвечает условиям заключенного договора, то, согласно законодательству РФ, заказчик </a:t>
            </a:r>
            <a:r>
              <a:rPr lang="ru-RU" sz="1200" dirty="0" smtClean="0">
                <a:latin typeface="Times New Roman" panose="02020603050405020304" pitchFamily="18" charset="0"/>
                <a:cs typeface="Times New Roman" panose="02020603050405020304" pitchFamily="18" charset="0"/>
              </a:rPr>
              <a:t>(потребитель) может </a:t>
            </a:r>
            <a:r>
              <a:rPr lang="ru-RU" sz="1200" dirty="0">
                <a:latin typeface="Times New Roman" panose="02020603050405020304" pitchFamily="18" charset="0"/>
                <a:cs typeface="Times New Roman" panose="02020603050405020304" pitchFamily="18" charset="0"/>
              </a:rPr>
              <a:t>потребовать от исполнителя:</a:t>
            </a:r>
          </a:p>
          <a:p>
            <a:r>
              <a:rPr lang="ru-RU" sz="1200" dirty="0">
                <a:latin typeface="Times New Roman" panose="02020603050405020304" pitchFamily="18" charset="0"/>
                <a:cs typeface="Times New Roman" panose="02020603050405020304" pitchFamily="18" charset="0"/>
              </a:rPr>
              <a:t>   - устранения недостатков (например, долечивание); </a:t>
            </a:r>
          </a:p>
          <a:p>
            <a:r>
              <a:rPr lang="ru-RU" sz="1200" dirty="0">
                <a:latin typeface="Times New Roman" panose="02020603050405020304" pitchFamily="18" charset="0"/>
                <a:cs typeface="Times New Roman" panose="02020603050405020304" pitchFamily="18" charset="0"/>
              </a:rPr>
              <a:t>   - возмещения затрат на исправление возникших нарушений, например, в другом медучреждении; </a:t>
            </a:r>
          </a:p>
          <a:p>
            <a:r>
              <a:rPr lang="ru-RU" sz="1200" dirty="0">
                <a:latin typeface="Times New Roman" panose="02020603050405020304" pitchFamily="18" charset="0"/>
                <a:cs typeface="Times New Roman" panose="02020603050405020304" pitchFamily="18" charset="0"/>
              </a:rPr>
              <a:t>   - снижения стоимости услуги; </a:t>
            </a:r>
          </a:p>
          <a:p>
            <a:r>
              <a:rPr lang="ru-RU" sz="1200" dirty="0">
                <a:latin typeface="Times New Roman" panose="02020603050405020304" pitchFamily="18" charset="0"/>
                <a:cs typeface="Times New Roman" panose="02020603050405020304" pitchFamily="18" charset="0"/>
              </a:rPr>
              <a:t>   - повторного предоставления услуги; </a:t>
            </a:r>
          </a:p>
          <a:p>
            <a:r>
              <a:rPr lang="ru-RU" sz="1200" dirty="0">
                <a:latin typeface="Times New Roman" panose="02020603050405020304" pitchFamily="18" charset="0"/>
                <a:cs typeface="Times New Roman" panose="02020603050405020304" pitchFamily="18" charset="0"/>
              </a:rPr>
              <a:t>   - расторжения договора с возмещением возникших убытков. </a:t>
            </a:r>
          </a:p>
          <a:p>
            <a:r>
              <a:rPr lang="ru-RU" sz="1200" dirty="0">
                <a:latin typeface="Times New Roman" panose="02020603050405020304" pitchFamily="18" charset="0"/>
                <a:cs typeface="Times New Roman" panose="02020603050405020304" pitchFamily="18" charset="0"/>
              </a:rPr>
              <a:t>Согласно </a:t>
            </a:r>
            <a:r>
              <a:rPr lang="ru-RU" sz="1200" dirty="0" smtClean="0">
                <a:latin typeface="Times New Roman" panose="02020603050405020304" pitchFamily="18" charset="0"/>
                <a:cs typeface="Times New Roman" panose="02020603050405020304" pitchFamily="18" charset="0"/>
              </a:rPr>
              <a:t>Закону РФ «О защите прав потребителей» (далее по тексту – </a:t>
            </a:r>
            <a:r>
              <a:rPr lang="ru-RU" sz="1200" dirty="0" err="1" smtClean="0">
                <a:latin typeface="Times New Roman" panose="02020603050405020304" pitchFamily="18" charset="0"/>
                <a:cs typeface="Times New Roman" panose="02020603050405020304" pitchFamily="18" charset="0"/>
              </a:rPr>
              <a:t>ЗоЗПП</a:t>
            </a:r>
            <a:r>
              <a:rPr lang="ru-RU" sz="1200" dirty="0" smtClean="0">
                <a:latin typeface="Times New Roman" panose="02020603050405020304" pitchFamily="18" charset="0"/>
                <a:cs typeface="Times New Roman" panose="02020603050405020304" pitchFamily="18" charset="0"/>
              </a:rPr>
              <a:t>) в </a:t>
            </a:r>
            <a:r>
              <a:rPr lang="ru-RU" sz="1200" dirty="0">
                <a:latin typeface="Times New Roman" panose="02020603050405020304" pitchFamily="18" charset="0"/>
                <a:cs typeface="Times New Roman" panose="02020603050405020304" pitchFamily="18" charset="0"/>
              </a:rPr>
              <a:t>сфере медицинских услуг требования заказчика об уценке услуги, о компенсации расходов по устранению недостатков оказанной услуги своими силами или третьими лицами, а также о возврате денежных уплаченной за услугу денежной суммы и возмещении убытков, должны быть удовлетворены в течение </a:t>
            </a:r>
            <a:r>
              <a:rPr lang="ru-RU" sz="1200" dirty="0" smtClean="0">
                <a:latin typeface="Times New Roman" panose="02020603050405020304" pitchFamily="18" charset="0"/>
                <a:cs typeface="Times New Roman" panose="02020603050405020304" pitchFamily="18" charset="0"/>
              </a:rPr>
              <a:t>10 </a:t>
            </a:r>
            <a:r>
              <a:rPr lang="ru-RU" sz="1200" dirty="0">
                <a:latin typeface="Times New Roman" panose="02020603050405020304" pitchFamily="18" charset="0"/>
                <a:cs typeface="Times New Roman" panose="02020603050405020304" pitchFamily="18" charset="0"/>
              </a:rPr>
              <a:t>дней с момента их предъявления. За несоблюдение срока предусмотрена неустойка, размер которой регулируется ст.28 </a:t>
            </a:r>
            <a:r>
              <a:rPr lang="ru-RU" sz="1200" dirty="0" err="1">
                <a:latin typeface="Times New Roman" panose="02020603050405020304" pitchFamily="18" charset="0"/>
                <a:cs typeface="Times New Roman" panose="02020603050405020304" pitchFamily="18" charset="0"/>
              </a:rPr>
              <a:t>ЗоЗПП</a:t>
            </a:r>
            <a:r>
              <a:rPr lang="ru-RU" sz="1200" dirty="0">
                <a:latin typeface="Times New Roman" panose="02020603050405020304" pitchFamily="18" charset="0"/>
                <a:cs typeface="Times New Roman" panose="02020603050405020304" pitchFamily="18" charset="0"/>
              </a:rPr>
              <a:t>. Кроме того, </a:t>
            </a:r>
            <a:r>
              <a:rPr lang="ru-RU" sz="1200" dirty="0" smtClean="0">
                <a:latin typeface="Times New Roman" panose="02020603050405020304" pitchFamily="18" charset="0"/>
                <a:cs typeface="Times New Roman" panose="02020603050405020304" pitchFamily="18" charset="0"/>
              </a:rPr>
              <a:t>некачественное </a:t>
            </a:r>
            <a:r>
              <a:rPr lang="ru-RU" sz="1200" dirty="0">
                <a:latin typeface="Times New Roman" panose="02020603050405020304" pitchFamily="18" charset="0"/>
                <a:cs typeface="Times New Roman" panose="02020603050405020304" pitchFamily="18" charset="0"/>
              </a:rPr>
              <a:t>оказание услуг может повлечь за собой требование о возмещении как материального, так и морального вреда.</a:t>
            </a:r>
            <a:endParaRPr lang="ru-RU" sz="1200" dirty="0"/>
          </a:p>
        </p:txBody>
      </p:sp>
      <p:pic>
        <p:nvPicPr>
          <p:cNvPr id="46" name="Рисунок 45">
            <a:extLst>
              <a:ext uri="{FF2B5EF4-FFF2-40B4-BE49-F238E27FC236}">
                <a16:creationId xmlns:a16="http://schemas.microsoft.com/office/drawing/2014/main" id="{E84055CC-865E-49CB-A421-361FC0B5C7A4}"/>
              </a:ext>
            </a:extLst>
          </p:cNvPr>
          <p:cNvPicPr>
            <a:picLocks noChangeAspect="1"/>
          </p:cNvPicPr>
          <p:nvPr/>
        </p:nvPicPr>
        <p:blipFill>
          <a:blip r:embed="rId3">
            <a:extLst>
              <a:ext uri="{28A0092B-C50C-407E-A947-70E740481C1C}">
                <a14:useLocalDpi xmlns:a14="http://schemas.microsoft.com/office/drawing/2010/main" val="0"/>
              </a:ext>
            </a:extLst>
          </a:blip>
          <a:srcRect t="16139" b="16139"/>
          <a:stretch>
            <a:fillRect/>
          </a:stretch>
        </p:blipFill>
        <p:spPr>
          <a:xfrm>
            <a:off x="933450" y="0"/>
            <a:ext cx="1724025" cy="1300480"/>
          </a:xfrm>
          <a:prstGeom prst="rect">
            <a:avLst/>
          </a:prstGeom>
        </p:spPr>
      </p:pic>
      <p:sp>
        <p:nvSpPr>
          <p:cNvPr id="47" name="TextBox 46"/>
          <p:cNvSpPr txBox="1"/>
          <p:nvPr/>
        </p:nvSpPr>
        <p:spPr>
          <a:xfrm>
            <a:off x="6877051" y="457200"/>
            <a:ext cx="2724150" cy="6101670"/>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Важно знать!</a:t>
            </a:r>
          </a:p>
          <a:p>
            <a:pPr algn="just"/>
            <a:endParaRPr lang="ru-RU" sz="1050" dirty="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В случае нарушения прав потребителя медицинских услуг, возможно обращение в контрольно-надзорные органы</a:t>
            </a:r>
            <a:r>
              <a:rPr lang="ru-RU" sz="1200" dirty="0" smtClean="0">
                <a:latin typeface="Times New Roman" panose="02020603050405020304" pitchFamily="18" charset="0"/>
                <a:cs typeface="Times New Roman" panose="02020603050405020304" pitchFamily="18" charset="0"/>
              </a:rPr>
              <a:t>, при условии соблюдения претензионного порядка и невозможности урегулировать спор, </a:t>
            </a:r>
            <a:r>
              <a:rPr lang="ru-RU" sz="1200" dirty="0">
                <a:latin typeface="Times New Roman" panose="02020603050405020304" pitchFamily="18" charset="0"/>
                <a:cs typeface="Times New Roman" panose="02020603050405020304" pitchFamily="18" charset="0"/>
              </a:rPr>
              <a:t>а </a:t>
            </a:r>
            <a:r>
              <a:rPr lang="ru-RU" sz="1200" dirty="0" smtClean="0">
                <a:latin typeface="Times New Roman" panose="02020603050405020304" pitchFamily="18" charset="0"/>
                <a:cs typeface="Times New Roman" panose="02020603050405020304" pitchFamily="18" charset="0"/>
              </a:rPr>
              <a:t>также последующее обращение </a:t>
            </a:r>
            <a:r>
              <a:rPr lang="ru-RU" sz="1200" dirty="0">
                <a:latin typeface="Times New Roman" panose="02020603050405020304" pitchFamily="18" charset="0"/>
                <a:cs typeface="Times New Roman" panose="02020603050405020304" pitchFamily="18" charset="0"/>
              </a:rPr>
              <a:t>в суд.</a:t>
            </a:r>
          </a:p>
          <a:p>
            <a:pPr algn="just"/>
            <a:r>
              <a:rPr lang="ru-RU" sz="1200" dirty="0">
                <a:latin typeface="Times New Roman" panose="02020603050405020304" pitchFamily="18" charset="0"/>
                <a:cs typeface="Times New Roman" panose="02020603050405020304" pitchFamily="18" charset="0"/>
              </a:rPr>
              <a:t>Исходя из смысла норм ст. 17 Закона РФ «О защите прав потребителей», </a:t>
            </a:r>
          </a:p>
          <a:p>
            <a:pPr algn="just"/>
            <a:r>
              <a:rPr lang="ru-RU" sz="1200" dirty="0">
                <a:latin typeface="Times New Roman" panose="02020603050405020304" pitchFamily="18" charset="0"/>
                <a:cs typeface="Times New Roman" panose="02020603050405020304" pitchFamily="18" charset="0"/>
              </a:rPr>
              <a:t>Исковое заявление можно подать в суд по месту проживания потребителя или по месту расположения медучреждения, совершившего нарушение; место подачи определяется заказчиком. В делах подобного рода существует ряд нюансов. </a:t>
            </a:r>
          </a:p>
          <a:p>
            <a:pPr algn="just"/>
            <a:r>
              <a:rPr lang="ru-RU" sz="1200" dirty="0" smtClean="0">
                <a:latin typeface="Times New Roman" panose="02020603050405020304" pitchFamily="18" charset="0"/>
                <a:cs typeface="Times New Roman" panose="02020603050405020304" pitchFamily="18" charset="0"/>
              </a:rPr>
              <a:t>Степень </a:t>
            </a:r>
            <a:r>
              <a:rPr lang="ru-RU" sz="1200" dirty="0">
                <a:latin typeface="Times New Roman" panose="02020603050405020304" pitchFamily="18" charset="0"/>
                <a:cs typeface="Times New Roman" panose="02020603050405020304" pitchFamily="18" charset="0"/>
              </a:rPr>
              <a:t>вины исполнителя определяется с помощью судебно-медицинской экспертизы, которая назначается по решению суда, при этом заказчику возможно необходимо доказывание ее целесообразности. Кроме того, возможно доказывание наличия действительного вреда здоровью пациента, факт ненадлежащего исполнения услуги, причинно-следственной связи между некачественной услугой и наступившими последствиями и т.д. </a:t>
            </a:r>
          </a:p>
        </p:txBody>
      </p:sp>
      <p:sp>
        <p:nvSpPr>
          <p:cNvPr id="48" name="TextBox 47"/>
          <p:cNvSpPr txBox="1"/>
          <p:nvPr/>
        </p:nvSpPr>
        <p:spPr>
          <a:xfrm>
            <a:off x="3390900" y="2613794"/>
            <a:ext cx="3390900" cy="830997"/>
          </a:xfrm>
          <a:prstGeom prst="rect">
            <a:avLst/>
          </a:prstGeom>
          <a:solidFill>
            <a:schemeClr val="accent1">
              <a:lumMod val="60000"/>
              <a:lumOff val="40000"/>
            </a:schemeClr>
          </a:solidFill>
        </p:spPr>
        <p:txBody>
          <a:bodyPr wrap="square" rtlCol="0">
            <a:spAutoFit/>
          </a:bodyPr>
          <a:lstStyle/>
          <a:p>
            <a:pPr algn="ctr"/>
            <a:r>
              <a:rPr lang="ru-RU" sz="1600" b="1" dirty="0"/>
              <a:t>Основные термины</a:t>
            </a:r>
          </a:p>
          <a:p>
            <a:pPr algn="ctr"/>
            <a:r>
              <a:rPr lang="ru-RU" sz="1600" b="1" dirty="0"/>
              <a:t>для определения платных</a:t>
            </a:r>
          </a:p>
          <a:p>
            <a:pPr algn="ctr"/>
            <a:r>
              <a:rPr lang="ru-RU" sz="1600" b="1" dirty="0"/>
              <a:t>медицинских услуг</a:t>
            </a:r>
          </a:p>
        </p:txBody>
      </p:sp>
      <p:sp>
        <p:nvSpPr>
          <p:cNvPr id="49" name="TextBox 48"/>
          <p:cNvSpPr txBox="1"/>
          <p:nvPr/>
        </p:nvSpPr>
        <p:spPr>
          <a:xfrm>
            <a:off x="3360108" y="3519309"/>
            <a:ext cx="3516943" cy="3662541"/>
          </a:xfrm>
          <a:prstGeom prst="rect">
            <a:avLst/>
          </a:prstGeom>
          <a:noFill/>
        </p:spPr>
        <p:txBody>
          <a:bodyPr wrap="square" rtlCol="0">
            <a:spAutoFit/>
          </a:bodyPr>
          <a:lstStyle/>
          <a:p>
            <a:r>
              <a:rPr lang="ru-RU" sz="800" b="1" dirty="0"/>
              <a:t>"платные медицинские услуги"</a:t>
            </a:r>
            <a:r>
              <a:rPr lang="ru-RU" sz="800" dirty="0"/>
              <a:t> - медицинские услуги, предоставляемые на возмездной основе за счет личных средств граждан, средств юридических лиц и иных средств на основании договоров, в том числе договоров добровольного медицинского страхования (далее - договор);</a:t>
            </a:r>
          </a:p>
          <a:p>
            <a:r>
              <a:rPr lang="ru-RU" sz="800" b="1" dirty="0"/>
              <a:t>"потребитель"</a:t>
            </a:r>
            <a:r>
              <a:rPr lang="ru-RU" sz="800" dirty="0"/>
              <a:t> - физическое лицо, имеющее намерение получить либо получающее платные медицинские услуги лично в соответствии с договором. Потребитель, получающий платные медицинские услуги, является пациентом, на которого распространяется действие Федерального закона "Об основах охраны здоровья граждан в Российской Федерации";</a:t>
            </a:r>
          </a:p>
          <a:p>
            <a:r>
              <a:rPr lang="ru-RU" sz="800" b="1" dirty="0"/>
              <a:t>"заказчик"</a:t>
            </a:r>
            <a:r>
              <a:rPr lang="ru-RU" sz="800" dirty="0"/>
              <a:t> - физическое (юридическое) лицо, имеющее намерение заказать (приобрести) либо заказывающее (приобретающее) платные медицинские услуги в соответствии с договором в пользу потребителя;</a:t>
            </a:r>
          </a:p>
          <a:p>
            <a:r>
              <a:rPr lang="ru-RU" sz="800" b="1" dirty="0"/>
              <a:t>"исполнитель"</a:t>
            </a:r>
            <a:r>
              <a:rPr lang="ru-RU" sz="800" dirty="0"/>
              <a:t> - медицинская организация, предоставляющая платные медицинские услуги потребителям.</a:t>
            </a:r>
          </a:p>
          <a:p>
            <a:r>
              <a:rPr lang="ru-RU" sz="800" dirty="0"/>
              <a:t>Понятие </a:t>
            </a:r>
            <a:r>
              <a:rPr lang="ru-RU" sz="800" b="1" dirty="0"/>
              <a:t>"медицинская организация"</a:t>
            </a:r>
            <a:r>
              <a:rPr lang="ru-RU" sz="800" dirty="0"/>
              <a:t> употребляется в настоящих Правилах в значении, определенном в Федеральном законе "Об основах охраны здоровья граждан в Российской Федерации".</a:t>
            </a:r>
          </a:p>
          <a:p>
            <a:r>
              <a:rPr lang="ru-RU" sz="800" dirty="0"/>
              <a:t>Платные медицинские услуги предоставляются медицинскими организациями на основании перечня работ (услуг), составляющих медицинскую деятельность и указанных в лицензии на осуществление медицинской деятельности, выданной в установленном порядке.</a:t>
            </a:r>
          </a:p>
          <a:p>
            <a:endParaRPr lang="ru-RU" sz="800" dirty="0"/>
          </a:p>
        </p:txBody>
      </p:sp>
    </p:spTree>
    <p:extLst>
      <p:ext uri="{BB962C8B-B14F-4D97-AF65-F5344CB8AC3E}">
        <p14:creationId xmlns:p14="http://schemas.microsoft.com/office/powerpoint/2010/main" val="3218315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261874" y="3830169"/>
            <a:ext cx="3397046" cy="307777"/>
          </a:xfrm>
          <a:prstGeom prst="rect">
            <a:avLst/>
          </a:prstGeom>
          <a:gradFill flip="none" rotWithShape="1">
            <a:gsLst>
              <a:gs pos="44000">
                <a:schemeClr val="accent4">
                  <a:lumMod val="89000"/>
                </a:schemeClr>
              </a:gs>
              <a:gs pos="59000">
                <a:schemeClr val="accent4">
                  <a:lumMod val="89000"/>
                  <a:alpha val="86000"/>
                </a:schemeClr>
              </a:gs>
            </a:gsLst>
            <a:lin ang="2700000" scaled="1"/>
            <a:tileRect/>
          </a:gradFill>
        </p:spPr>
        <p:txBody>
          <a:bodyPr wrap="square" rtlCol="0">
            <a:spAutoFit/>
          </a:bodyPr>
          <a:lstStyle/>
          <a:p>
            <a:pPr algn="ctr"/>
            <a:r>
              <a:rPr lang="ru-RU" sz="1400" b="1" dirty="0"/>
              <a:t>«Горячая линия»</a:t>
            </a:r>
          </a:p>
        </p:txBody>
      </p:sp>
      <p:sp>
        <p:nvSpPr>
          <p:cNvPr id="35" name="TextBox 34"/>
          <p:cNvSpPr txBox="1"/>
          <p:nvPr/>
        </p:nvSpPr>
        <p:spPr>
          <a:xfrm>
            <a:off x="3286713" y="4137946"/>
            <a:ext cx="3371983" cy="3631763"/>
          </a:xfrm>
          <a:prstGeom prst="rect">
            <a:avLst/>
          </a:prstGeom>
          <a:solidFill>
            <a:srgbClr val="FFFFCC"/>
          </a:solidFill>
        </p:spPr>
        <p:txBody>
          <a:bodyPr wrap="square" rtlCol="0">
            <a:spAutoFit/>
          </a:bodyPr>
          <a:lstStyle/>
          <a:p>
            <a:pPr algn="ctr"/>
            <a:r>
              <a:rPr lang="ru-RU" sz="1200" dirty="0">
                <a:solidFill>
                  <a:srgbClr val="FF0000"/>
                </a:solidFill>
              </a:rPr>
              <a:t>В период проведения чемпионата </a:t>
            </a:r>
            <a:r>
              <a:rPr lang="ru-RU" sz="1200" dirty="0" smtClean="0">
                <a:solidFill>
                  <a:srgbClr val="FF0000"/>
                </a:solidFill>
              </a:rPr>
              <a:t>мира - </a:t>
            </a:r>
            <a:r>
              <a:rPr lang="ru-RU" sz="1200" dirty="0">
                <a:solidFill>
                  <a:srgbClr val="FF0000"/>
                </a:solidFill>
              </a:rPr>
              <a:t>2018 по футболу</a:t>
            </a:r>
          </a:p>
          <a:p>
            <a:pPr algn="ctr"/>
            <a:r>
              <a:rPr lang="ru-RU" sz="1200" dirty="0" smtClean="0">
                <a:solidFill>
                  <a:srgbClr val="FF0000"/>
                </a:solidFill>
              </a:rPr>
              <a:t>Круглосуточно, </a:t>
            </a:r>
            <a:r>
              <a:rPr lang="ru-RU" sz="1200" dirty="0">
                <a:solidFill>
                  <a:srgbClr val="FF0000"/>
                </a:solidFill>
              </a:rPr>
              <a:t>ежедневно;</a:t>
            </a:r>
          </a:p>
          <a:p>
            <a:pPr algn="ctr"/>
            <a:r>
              <a:rPr lang="ru-RU" sz="1200" b="1" dirty="0" smtClean="0">
                <a:solidFill>
                  <a:srgbClr val="FF0000"/>
                </a:solidFill>
              </a:rPr>
              <a:t>8 (928) 169-96-18</a:t>
            </a:r>
          </a:p>
          <a:p>
            <a:pPr algn="ctr"/>
            <a:r>
              <a:rPr lang="ru-RU" sz="1200" b="1" dirty="0" smtClean="0">
                <a:solidFill>
                  <a:srgbClr val="FF0000"/>
                </a:solidFill>
              </a:rPr>
              <a:t>8 (918) 554-00-42</a:t>
            </a:r>
          </a:p>
          <a:p>
            <a:pPr algn="ctr"/>
            <a:r>
              <a:rPr lang="ru-RU" sz="1200" b="1" dirty="0" smtClean="0">
                <a:solidFill>
                  <a:srgbClr val="FF0000"/>
                </a:solidFill>
              </a:rPr>
              <a:t>8 (863) 294-00-42</a:t>
            </a:r>
          </a:p>
          <a:p>
            <a:pPr algn="ctr"/>
            <a:r>
              <a:rPr lang="ru-RU" sz="1200" dirty="0">
                <a:solidFill>
                  <a:srgbClr val="FF0000"/>
                </a:solidFill>
              </a:rPr>
              <a:t>Телефон Единого консультационного центра Роспотребнадзора</a:t>
            </a:r>
            <a:r>
              <a:rPr lang="en-US" sz="1200" dirty="0">
                <a:solidFill>
                  <a:srgbClr val="FF0000"/>
                </a:solidFill>
              </a:rPr>
              <a:t>:</a:t>
            </a:r>
          </a:p>
          <a:p>
            <a:pPr algn="ctr"/>
            <a:r>
              <a:rPr lang="en-US" sz="1200" b="1" dirty="0">
                <a:solidFill>
                  <a:srgbClr val="FF0000"/>
                </a:solidFill>
              </a:rPr>
              <a:t>8-800-555-49-43</a:t>
            </a:r>
            <a:endParaRPr lang="ru-RU" sz="1200" b="1" dirty="0">
              <a:solidFill>
                <a:srgbClr val="FF0000"/>
              </a:solidFill>
            </a:endParaRPr>
          </a:p>
          <a:p>
            <a:pPr algn="ctr"/>
            <a:r>
              <a:rPr lang="ru-RU" sz="1200" dirty="0">
                <a:solidFill>
                  <a:srgbClr val="FF0000"/>
                </a:solidFill>
              </a:rPr>
              <a:t>Онлайн консультация на сайте</a:t>
            </a:r>
            <a:r>
              <a:rPr lang="en-US" sz="1200" dirty="0">
                <a:solidFill>
                  <a:srgbClr val="FF0000"/>
                </a:solidFill>
              </a:rPr>
              <a:t>:</a:t>
            </a:r>
          </a:p>
          <a:p>
            <a:pPr algn="ctr"/>
            <a:r>
              <a:rPr lang="en-US" sz="1200" b="1" dirty="0" smtClean="0">
                <a:solidFill>
                  <a:srgbClr val="FF0000"/>
                </a:solidFill>
              </a:rPr>
              <a:t>zpp.rospotrebnadzor.ru</a:t>
            </a:r>
            <a:r>
              <a:rPr lang="ru-RU" sz="1200" b="1" dirty="0" smtClean="0">
                <a:solidFill>
                  <a:srgbClr val="FF0000"/>
                </a:solidFill>
              </a:rPr>
              <a:t> </a:t>
            </a:r>
            <a:endParaRPr lang="ru-RU" sz="1200" dirty="0">
              <a:solidFill>
                <a:srgbClr val="FF0000"/>
              </a:solidFill>
            </a:endParaRPr>
          </a:p>
          <a:p>
            <a:pPr algn="ctr"/>
            <a:endParaRPr lang="ru-RU" sz="1400" dirty="0" smtClean="0">
              <a:solidFill>
                <a:srgbClr val="FF0000"/>
              </a:solidFill>
            </a:endParaRPr>
          </a:p>
          <a:p>
            <a:pPr algn="ctr"/>
            <a:endParaRPr lang="en-US" sz="1400" dirty="0">
              <a:solidFill>
                <a:srgbClr val="FF0000"/>
              </a:solidFill>
            </a:endParaRPr>
          </a:p>
          <a:p>
            <a:pPr algn="ctr"/>
            <a:r>
              <a:rPr lang="ru-RU" sz="1400" dirty="0">
                <a:solidFill>
                  <a:srgbClr val="FF0000"/>
                </a:solidFill>
              </a:rPr>
              <a:t>Ежедневно </a:t>
            </a:r>
          </a:p>
          <a:p>
            <a:pPr algn="ctr"/>
            <a:r>
              <a:rPr lang="ru-RU" sz="1400" dirty="0">
                <a:solidFill>
                  <a:srgbClr val="FF0000"/>
                </a:solidFill>
              </a:rPr>
              <a:t>ПН-ПТ 09.00-20.00,</a:t>
            </a:r>
          </a:p>
          <a:p>
            <a:pPr algn="ctr"/>
            <a:r>
              <a:rPr lang="ru-RU" sz="1400" dirty="0">
                <a:solidFill>
                  <a:srgbClr val="FF0000"/>
                </a:solidFill>
              </a:rPr>
              <a:t>СБ-ВС 10.00-15.00</a:t>
            </a:r>
          </a:p>
          <a:p>
            <a:pPr algn="ctr"/>
            <a:endParaRPr lang="en-US" sz="1400" dirty="0" smtClean="0"/>
          </a:p>
          <a:p>
            <a:pPr algn="ctr"/>
            <a:endParaRPr lang="ru-RU" sz="1400" dirty="0"/>
          </a:p>
        </p:txBody>
      </p:sp>
      <p:sp>
        <p:nvSpPr>
          <p:cNvPr id="36" name="TextBox 35"/>
          <p:cNvSpPr txBox="1"/>
          <p:nvPr/>
        </p:nvSpPr>
        <p:spPr>
          <a:xfrm>
            <a:off x="3293755" y="6273885"/>
            <a:ext cx="3376817" cy="307777"/>
          </a:xfrm>
          <a:prstGeom prst="rect">
            <a:avLst/>
          </a:prstGeom>
          <a:solidFill>
            <a:schemeClr val="accent4">
              <a:lumMod val="75000"/>
              <a:alpha val="87000"/>
            </a:schemeClr>
          </a:solidFill>
        </p:spPr>
        <p:txBody>
          <a:bodyPr wrap="square" rtlCol="0">
            <a:spAutoFit/>
          </a:bodyPr>
          <a:lstStyle/>
          <a:p>
            <a:pPr algn="ctr"/>
            <a:r>
              <a:rPr lang="ru-RU" sz="1400" b="1" dirty="0"/>
              <a:t>Личный прием</a:t>
            </a:r>
          </a:p>
        </p:txBody>
      </p:sp>
      <p:sp>
        <p:nvSpPr>
          <p:cNvPr id="4" name="Текст 3"/>
          <p:cNvSpPr>
            <a:spLocks noGrp="1"/>
          </p:cNvSpPr>
          <p:nvPr>
            <p:ph type="body" sz="quarter" idx="12"/>
          </p:nvPr>
        </p:nvSpPr>
        <p:spPr>
          <a:xfrm>
            <a:off x="6667500" y="389114"/>
            <a:ext cx="3390900" cy="2020019"/>
          </a:xfrm>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12700"/>
          </a:effectLst>
        </p:spPr>
        <p:txBody>
          <a:bodyPr/>
          <a:lstStyle/>
          <a:p>
            <a:pPr marL="0" indent="0" algn="ctr" defTabSz="1005840">
              <a:lnSpc>
                <a:spcPct val="100000"/>
              </a:lnSpc>
              <a:spcBef>
                <a:spcPts val="1100"/>
              </a:spcBef>
              <a:buNone/>
            </a:pPr>
            <a:endParaRPr lang="ru-RU" sz="1000" b="1" i="0" dirty="0">
              <a:solidFill>
                <a:schemeClr val="tx1">
                  <a:lumMod val="65000"/>
                </a:schemeClr>
              </a:solidFill>
              <a:latin typeface="Verdana"/>
              <a:ea typeface="+mn-ea"/>
              <a:cs typeface="+mn-cs"/>
            </a:endParaRPr>
          </a:p>
          <a:p>
            <a:pPr marL="0" indent="0" algn="ctr" defTabSz="1005840">
              <a:lnSpc>
                <a:spcPct val="100000"/>
              </a:lnSpc>
              <a:spcBef>
                <a:spcPts val="1100"/>
              </a:spcBef>
              <a:buNone/>
            </a:pPr>
            <a:endParaRPr lang="ru-RU" sz="1000" dirty="0">
              <a:solidFill>
                <a:schemeClr val="tx1">
                  <a:lumMod val="65000"/>
                </a:schemeClr>
              </a:solidFill>
              <a:latin typeface="Verdana"/>
            </a:endParaRPr>
          </a:p>
          <a:p>
            <a:pPr marL="0" indent="0" algn="ctr" defTabSz="1005840">
              <a:lnSpc>
                <a:spcPct val="100000"/>
              </a:lnSpc>
              <a:spcBef>
                <a:spcPts val="1100"/>
              </a:spcBef>
              <a:buNone/>
            </a:pPr>
            <a:endParaRPr lang="ru-RU" sz="1000" b="1" i="0" dirty="0">
              <a:solidFill>
                <a:schemeClr val="tx1">
                  <a:lumMod val="65000"/>
                </a:schemeClr>
              </a:solidFill>
              <a:latin typeface="Verdana"/>
              <a:ea typeface="+mn-ea"/>
              <a:cs typeface="+mn-cs"/>
            </a:endParaRPr>
          </a:p>
          <a:p>
            <a:pPr marL="0" indent="0" algn="ctr" defTabSz="1005840">
              <a:lnSpc>
                <a:spcPct val="100000"/>
              </a:lnSpc>
              <a:spcBef>
                <a:spcPts val="1100"/>
              </a:spcBef>
              <a:buNone/>
            </a:pPr>
            <a:endParaRPr lang="ru-RU" sz="1000" dirty="0">
              <a:solidFill>
                <a:schemeClr val="tx1">
                  <a:lumMod val="65000"/>
                </a:schemeClr>
              </a:solidFill>
              <a:latin typeface="Verdana"/>
            </a:endParaRPr>
          </a:p>
          <a:p>
            <a:pPr marL="0" indent="0" algn="ctr" defTabSz="1005840">
              <a:lnSpc>
                <a:spcPct val="100000"/>
              </a:lnSpc>
              <a:spcBef>
                <a:spcPts val="1100"/>
              </a:spcBef>
              <a:buNone/>
            </a:pPr>
            <a:endParaRPr lang="ru-RU" sz="1200" b="1" i="0" dirty="0">
              <a:solidFill>
                <a:schemeClr val="tx1">
                  <a:lumMod val="65000"/>
                </a:schemeClr>
              </a:solidFill>
              <a:latin typeface="Verdana"/>
            </a:endParaRPr>
          </a:p>
          <a:p>
            <a:pPr marL="0" indent="0" algn="ctr" defTabSz="1005840">
              <a:lnSpc>
                <a:spcPct val="100000"/>
              </a:lnSpc>
              <a:spcBef>
                <a:spcPts val="1100"/>
              </a:spcBef>
              <a:buNone/>
            </a:pPr>
            <a:endParaRPr lang="ru-RU" sz="1200" dirty="0">
              <a:solidFill>
                <a:schemeClr val="tx1">
                  <a:lumMod val="65000"/>
                </a:schemeClr>
              </a:solidFill>
              <a:latin typeface="Verdana"/>
            </a:endParaRPr>
          </a:p>
          <a:p>
            <a:pPr marL="0" indent="0" algn="ctr" defTabSz="1005840">
              <a:lnSpc>
                <a:spcPct val="100000"/>
              </a:lnSpc>
              <a:spcBef>
                <a:spcPts val="1100"/>
              </a:spcBef>
              <a:buNone/>
            </a:pPr>
            <a:endParaRPr lang="ru-RU" sz="1200" b="1" i="0" dirty="0">
              <a:solidFill>
                <a:schemeClr val="tx1">
                  <a:lumMod val="65000"/>
                </a:schemeClr>
              </a:solidFill>
              <a:latin typeface="Verdana"/>
            </a:endParaRPr>
          </a:p>
          <a:p>
            <a:pPr marL="0" indent="0" algn="ctr" defTabSz="1005840">
              <a:lnSpc>
                <a:spcPct val="100000"/>
              </a:lnSpc>
              <a:spcBef>
                <a:spcPts val="1100"/>
              </a:spcBef>
              <a:buNone/>
            </a:pPr>
            <a:r>
              <a:rPr lang="ru-RU" sz="1200" b="1" i="0" dirty="0">
                <a:solidFill>
                  <a:schemeClr val="tx1">
                    <a:lumMod val="65000"/>
                  </a:schemeClr>
                </a:solidFill>
                <a:latin typeface="Verdana"/>
              </a:rPr>
              <a:t>Управление </a:t>
            </a:r>
            <a:r>
              <a:rPr lang="ru-RU" sz="1200" b="1" i="0" dirty="0" err="1">
                <a:solidFill>
                  <a:schemeClr val="tx1">
                    <a:lumMod val="65000"/>
                  </a:schemeClr>
                </a:solidFill>
                <a:latin typeface="Verdana"/>
              </a:rPr>
              <a:t>Роспотребнадзора</a:t>
            </a:r>
            <a:endParaRPr lang="ru-RU" sz="1200" b="1" i="0" dirty="0">
              <a:solidFill>
                <a:schemeClr val="tx1">
                  <a:lumMod val="65000"/>
                </a:schemeClr>
              </a:solidFill>
              <a:latin typeface="Verdana"/>
            </a:endParaRPr>
          </a:p>
          <a:p>
            <a:pPr marL="0" indent="0" algn="ctr" defTabSz="1005840">
              <a:lnSpc>
                <a:spcPct val="100000"/>
              </a:lnSpc>
              <a:spcBef>
                <a:spcPts val="1100"/>
              </a:spcBef>
              <a:buNone/>
            </a:pPr>
            <a:r>
              <a:rPr lang="ru-RU" sz="1200" b="1" i="0" dirty="0">
                <a:solidFill>
                  <a:schemeClr val="tx1">
                    <a:lumMod val="65000"/>
                  </a:schemeClr>
                </a:solidFill>
                <a:latin typeface="Verdana"/>
              </a:rPr>
              <a:t>по Ростовской области</a:t>
            </a:r>
          </a:p>
          <a:p>
            <a:pPr marL="0" indent="0" algn="ctr" defTabSz="1005840">
              <a:lnSpc>
                <a:spcPct val="100000"/>
              </a:lnSpc>
              <a:spcBef>
                <a:spcPts val="1100"/>
              </a:spcBef>
              <a:buNone/>
            </a:pPr>
            <a:r>
              <a:rPr lang="ru-RU" sz="1200" dirty="0">
                <a:solidFill>
                  <a:schemeClr val="tx1">
                    <a:lumMod val="65000"/>
                  </a:schemeClr>
                </a:solidFill>
                <a:latin typeface="Verdana"/>
              </a:rPr>
              <a:t>ФБУЗ «</a:t>
            </a:r>
            <a:r>
              <a:rPr lang="ru-RU" sz="1200" dirty="0" err="1">
                <a:solidFill>
                  <a:schemeClr val="tx1">
                    <a:lumMod val="65000"/>
                  </a:schemeClr>
                </a:solidFill>
                <a:latin typeface="Verdana"/>
              </a:rPr>
              <a:t>ЦГиЭ</a:t>
            </a:r>
            <a:r>
              <a:rPr lang="ru-RU" sz="1200" dirty="0">
                <a:solidFill>
                  <a:schemeClr val="tx1">
                    <a:lumMod val="65000"/>
                  </a:schemeClr>
                </a:solidFill>
                <a:latin typeface="Verdana"/>
              </a:rPr>
              <a:t> в РО» </a:t>
            </a:r>
          </a:p>
          <a:p>
            <a:pPr marL="0" indent="0" algn="ctr" defTabSz="1005840">
              <a:lnSpc>
                <a:spcPct val="100000"/>
              </a:lnSpc>
              <a:spcBef>
                <a:spcPts val="1100"/>
              </a:spcBef>
              <a:buNone/>
            </a:pPr>
            <a:r>
              <a:rPr lang="ru-RU" sz="1200" b="1" i="0" dirty="0">
                <a:solidFill>
                  <a:schemeClr val="tx1">
                    <a:lumMod val="65000"/>
                  </a:schemeClr>
                </a:solidFill>
                <a:latin typeface="Verdana"/>
              </a:rPr>
              <a:t>Консультационный центр для потребителей</a:t>
            </a:r>
          </a:p>
          <a:p>
            <a:pPr marL="0" indent="0" algn="ctr" defTabSz="1005840">
              <a:lnSpc>
                <a:spcPct val="95000"/>
              </a:lnSpc>
              <a:spcBef>
                <a:spcPts val="1100"/>
              </a:spcBef>
              <a:buNone/>
            </a:pPr>
            <a:endParaRPr lang="ru-RU" sz="1000" b="1" i="0" dirty="0">
              <a:solidFill>
                <a:schemeClr val="tx1">
                  <a:lumMod val="65000"/>
                </a:schemeClr>
              </a:solidFill>
              <a:latin typeface="Verdana"/>
              <a:ea typeface="+mn-ea"/>
              <a:cs typeface="+mn-cs"/>
            </a:endParaRPr>
          </a:p>
        </p:txBody>
      </p:sp>
      <p:sp>
        <p:nvSpPr>
          <p:cNvPr id="21" name="TextBox 20"/>
          <p:cNvSpPr txBox="1"/>
          <p:nvPr/>
        </p:nvSpPr>
        <p:spPr>
          <a:xfrm>
            <a:off x="3286714" y="25209"/>
            <a:ext cx="3390900" cy="584775"/>
          </a:xfrm>
          <a:prstGeom prst="rect">
            <a:avLst/>
          </a:prstGeom>
          <a:pattFill prst="lgGrid">
            <a:fgClr>
              <a:schemeClr val="accent1"/>
            </a:fgClr>
            <a:bgClr>
              <a:schemeClr val="bg1"/>
            </a:bgClr>
          </a:pattFill>
        </p:spPr>
        <p:txBody>
          <a:bodyPr wrap="square" rtlCol="0">
            <a:spAutoFit/>
          </a:bodyPr>
          <a:lstStyle/>
          <a:p>
            <a:pPr algn="ctr"/>
            <a:r>
              <a:rPr lang="ru-RU" sz="1600" b="1" dirty="0"/>
              <a:t>Консультационный центр для потребителей:</a:t>
            </a:r>
          </a:p>
        </p:txBody>
      </p:sp>
      <p:sp>
        <p:nvSpPr>
          <p:cNvPr id="23" name="TextBox 22"/>
          <p:cNvSpPr txBox="1"/>
          <p:nvPr/>
        </p:nvSpPr>
        <p:spPr>
          <a:xfrm>
            <a:off x="3220196" y="631012"/>
            <a:ext cx="3484369" cy="1938992"/>
          </a:xfrm>
          <a:prstGeom prst="rect">
            <a:avLst/>
          </a:prstGeom>
          <a:noFill/>
        </p:spPr>
        <p:txBody>
          <a:bodyPr wrap="square" rtlCol="0">
            <a:spAutoFit/>
          </a:bodyPr>
          <a:lstStyle/>
          <a:p>
            <a:pPr algn="ctr"/>
            <a:r>
              <a:rPr lang="ru-RU" sz="1200" dirty="0"/>
              <a:t>Права потребителей, на сегодняшний день, нарушаются не редко.</a:t>
            </a:r>
          </a:p>
          <a:p>
            <a:pPr algn="ctr"/>
            <a:r>
              <a:rPr lang="ru-RU" sz="1200" dirty="0"/>
              <a:t>Чтобы понять как действовать правильно, как защитить свои потребительские права и получить другую полезную информацию, Вы можете обратиться к нам по телефонам «Горячей линии», на наш интернет-сайт или получить необходимую информацию на личном приеме.   </a:t>
            </a:r>
          </a:p>
        </p:txBody>
      </p:sp>
      <p:sp>
        <p:nvSpPr>
          <p:cNvPr id="24" name="TextBox 23"/>
          <p:cNvSpPr txBox="1"/>
          <p:nvPr/>
        </p:nvSpPr>
        <p:spPr>
          <a:xfrm>
            <a:off x="3242476" y="2481919"/>
            <a:ext cx="3416383" cy="1384995"/>
          </a:xfrm>
          <a:prstGeom prst="rect">
            <a:avLst/>
          </a:prstGeom>
          <a:noFill/>
        </p:spPr>
        <p:txBody>
          <a:bodyPr wrap="square" rtlCol="0">
            <a:spAutoFit/>
          </a:bodyPr>
          <a:lstStyle/>
          <a:p>
            <a:pPr algn="ctr"/>
            <a:r>
              <a:rPr lang="ru-RU" sz="1200" b="1" dirty="0"/>
              <a:t>г. Ростов-на-Дону,</a:t>
            </a:r>
          </a:p>
          <a:p>
            <a:pPr algn="ctr"/>
            <a:r>
              <a:rPr lang="ru-RU" sz="1200" b="1" dirty="0"/>
              <a:t>ул. </a:t>
            </a:r>
            <a:r>
              <a:rPr lang="ru-RU" sz="1200" b="1" dirty="0" smtClean="0"/>
              <a:t>Селиванова, д. 66,</a:t>
            </a:r>
            <a:endParaRPr lang="ru-RU" sz="1200" b="1" dirty="0"/>
          </a:p>
          <a:p>
            <a:pPr algn="ctr"/>
            <a:r>
              <a:rPr lang="ru-RU" sz="1200" b="1" dirty="0"/>
              <a:t>пр. Космонавтов, д. 29</a:t>
            </a:r>
          </a:p>
          <a:p>
            <a:pPr algn="ctr"/>
            <a:r>
              <a:rPr lang="ru-RU" sz="1200" b="1" dirty="0"/>
              <a:t>8 (863) 282-82-63/64</a:t>
            </a:r>
          </a:p>
          <a:p>
            <a:pPr algn="ctr"/>
            <a:r>
              <a:rPr lang="ru-RU" sz="1200" b="1" dirty="0"/>
              <a:t>8 (863) </a:t>
            </a:r>
            <a:r>
              <a:rPr lang="ru-RU" sz="1200" b="1" dirty="0" smtClean="0"/>
              <a:t>235-19-00</a:t>
            </a:r>
          </a:p>
          <a:p>
            <a:pPr algn="ctr"/>
            <a:r>
              <a:rPr lang="en-US" sz="1200" b="1" dirty="0" smtClean="0"/>
              <a:t>http</a:t>
            </a:r>
            <a:r>
              <a:rPr lang="en-US" sz="1200" b="1" dirty="0"/>
              <a:t>://www.61rospotrebnadzor.ru</a:t>
            </a:r>
            <a:endParaRPr lang="ru-RU" sz="1200" b="1" dirty="0"/>
          </a:p>
          <a:p>
            <a:pPr algn="ctr"/>
            <a:r>
              <a:rPr lang="ru-RU" sz="1200" dirty="0"/>
              <a:t>раздел «прием обращений»</a:t>
            </a:r>
          </a:p>
        </p:txBody>
      </p:sp>
      <p:pic>
        <p:nvPicPr>
          <p:cNvPr id="29" name="Рисунок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2054" y="-348"/>
            <a:ext cx="820378" cy="738612"/>
          </a:xfrm>
          <a:prstGeom prst="rect">
            <a:avLst/>
          </a:prstGeom>
          <a:noFill/>
          <a:effectLst>
            <a:outerShdw blurRad="50800" dist="50800" dir="5400000" algn="ctr" rotWithShape="0">
              <a:srgbClr val="000000"/>
            </a:outerShdw>
            <a:softEdge rad="31750"/>
          </a:effectLst>
        </p:spPr>
      </p:pic>
      <p:pic>
        <p:nvPicPr>
          <p:cNvPr id="22" name="Рисунок 21">
            <a:extLst>
              <a:ext uri="{FF2B5EF4-FFF2-40B4-BE49-F238E27FC236}">
                <a16:creationId xmlns:a16="http://schemas.microsoft.com/office/drawing/2014/main" id="{3C8E13FE-8563-4CFE-BC2A-BAB13EC4740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647" r="13647"/>
          <a:stretch>
            <a:fillRect/>
          </a:stretch>
        </p:blipFill>
        <p:spPr>
          <a:xfrm>
            <a:off x="6667500" y="2664752"/>
            <a:ext cx="3390900" cy="4789598"/>
          </a:xfrm>
        </p:spPr>
      </p:pic>
      <p:sp>
        <p:nvSpPr>
          <p:cNvPr id="8" name="TextBox 7"/>
          <p:cNvSpPr txBox="1"/>
          <p:nvPr/>
        </p:nvSpPr>
        <p:spPr>
          <a:xfrm rot="20487981">
            <a:off x="6834127" y="2814129"/>
            <a:ext cx="2172161" cy="1105431"/>
          </a:xfrm>
          <a:prstGeom prst="rect">
            <a:avLst/>
          </a:prstGeom>
          <a:solidFill>
            <a:srgbClr val="2C2C2E"/>
          </a:solidFill>
        </p:spPr>
        <p:txBody>
          <a:bodyPr wrap="square" rtlCol="0">
            <a:spAutoFit/>
          </a:bodyPr>
          <a:lstStyle/>
          <a:p>
            <a:pPr algn="ctr" defTabSz="749808">
              <a:spcBef>
                <a:spcPts val="720"/>
              </a:spcBef>
            </a:pPr>
            <a:r>
              <a:rPr lang="ru-RU" sz="1200" b="1" dirty="0">
                <a:solidFill>
                  <a:schemeClr val="bg1"/>
                </a:solidFill>
                <a:cs typeface="Times New Roman" panose="02020603050405020304" pitchFamily="18" charset="0"/>
              </a:rPr>
              <a:t>Защита прав потребителей</a:t>
            </a:r>
          </a:p>
          <a:p>
            <a:pPr algn="ctr" defTabSz="749808">
              <a:spcBef>
                <a:spcPts val="720"/>
              </a:spcBef>
            </a:pPr>
            <a:r>
              <a:rPr lang="ru-RU" sz="1200" b="1" dirty="0">
                <a:solidFill>
                  <a:schemeClr val="bg1"/>
                </a:solidFill>
                <a:cs typeface="Times New Roman" panose="02020603050405020304" pitchFamily="18" charset="0"/>
              </a:rPr>
              <a:t> при продаже товаров дистанционным способом</a:t>
            </a:r>
          </a:p>
        </p:txBody>
      </p:sp>
      <p:sp>
        <p:nvSpPr>
          <p:cNvPr id="9" name="TextBox 8"/>
          <p:cNvSpPr txBox="1"/>
          <p:nvPr/>
        </p:nvSpPr>
        <p:spPr>
          <a:xfrm>
            <a:off x="6653862" y="2141531"/>
            <a:ext cx="3396763" cy="523220"/>
          </a:xfrm>
          <a:prstGeom prst="rect">
            <a:avLst/>
          </a:prstGeom>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r"/>
            <a:r>
              <a:rPr lang="ru-RU" sz="1400" b="1" i="1" dirty="0"/>
              <a:t>Вопросы защиты прав потребителей</a:t>
            </a:r>
          </a:p>
        </p:txBody>
      </p:sp>
      <p:sp>
        <p:nvSpPr>
          <p:cNvPr id="31" name="Rectangle 6"/>
          <p:cNvSpPr>
            <a:spLocks noChangeArrowheads="1"/>
          </p:cNvSpPr>
          <p:nvPr/>
        </p:nvSpPr>
        <p:spPr bwMode="auto">
          <a:xfrm rot="10800000" flipV="1">
            <a:off x="0" y="2398518"/>
            <a:ext cx="3286715" cy="5373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9350" rIns="91440" bIns="45720" numCol="1" anchor="ctr" anchorCtr="0" compatLnSpc="1">
            <a:prstTxWarp prst="textNoShape">
              <a:avLst/>
            </a:prstTxWarp>
            <a:spAutoFit/>
          </a:bodyPr>
          <a:lstStyle/>
          <a:p>
            <a:pPr algn="just" eaLnBrk="0" fontAlgn="base" hangingPunct="0">
              <a:spcBef>
                <a:spcPct val="0"/>
              </a:spcBef>
              <a:spcAft>
                <a:spcPct val="0"/>
              </a:spcAft>
            </a:pPr>
            <a:r>
              <a:rPr lang="ru-RU" sz="1200" b="1" dirty="0">
                <a:solidFill>
                  <a:srgbClr val="C00000"/>
                </a:solidFill>
              </a:rPr>
              <a:t>Согласно п. 4 ст. 26.1 Закона РФ «О защите прав потребителей» </a:t>
            </a:r>
            <a:endParaRPr kumimoji="0" lang="ru-RU" altLang="ru-RU" sz="1200" b="0" i="1" u="none" strike="noStrike" cap="none" normalizeH="0" baseline="0" dirty="0">
              <a:ln>
                <a:noFill/>
              </a:ln>
              <a:solidFill>
                <a:srgbClr val="00000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altLang="ru-RU" sz="1100" i="1" dirty="0">
              <a:solidFill>
                <a:srgbClr val="000000"/>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u="none" strike="noStrike" cap="none" normalizeH="0" baseline="0" dirty="0">
                <a:ln>
                  <a:noFill/>
                </a:ln>
                <a:solidFill>
                  <a:srgbClr val="000000"/>
                </a:solidFill>
                <a:effectLst/>
                <a:cs typeface="Arial" panose="020B0604020202020204" pitchFamily="34" charset="0"/>
              </a:rPr>
              <a:t>«Потребитель вправе отказаться от товара в любое время до его передачи, а после передачи товара - в течение семи дней.</a:t>
            </a:r>
            <a:endParaRPr kumimoji="0" lang="ru-RU" altLang="ru-RU" sz="900" b="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u="none" strike="noStrike" cap="none" normalizeH="0" baseline="0" dirty="0">
                <a:ln>
                  <a:noFill/>
                </a:ln>
                <a:solidFill>
                  <a:srgbClr val="000000"/>
                </a:solidFill>
                <a:effectLst/>
                <a:cs typeface="Arial" panose="020B0604020202020204" pitchFamily="34" charset="0"/>
              </a:rPr>
              <a:t>В случае, если информация о порядке и сроках возврата товара надлежащего качества не была предоставлена в письменной форме в момент доставки товара, потребитель вправе отказаться от товара в течение трех месяцев с момента передачи товара.</a:t>
            </a:r>
            <a:endParaRPr kumimoji="0" lang="ru-RU" altLang="ru-RU" sz="900" b="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u="none" strike="noStrike" cap="none" normalizeH="0" baseline="0" dirty="0">
                <a:ln>
                  <a:noFill/>
                </a:ln>
                <a:solidFill>
                  <a:srgbClr val="000000"/>
                </a:solidFill>
                <a:effectLst/>
                <a:cs typeface="Arial" panose="020B0604020202020204" pitchFamily="34" charset="0"/>
              </a:rPr>
              <a:t>Возврат товара надлежащего качества возможен в случае, если сохранены его товарный вид, потребительские свойства, а также документ, подтверждающий факт и условия покупки указанного товара.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u="none" strike="noStrike" cap="none" normalizeH="0" baseline="0" dirty="0">
                <a:ln>
                  <a:noFill/>
                </a:ln>
                <a:solidFill>
                  <a:srgbClr val="000000"/>
                </a:solidFill>
                <a:effectLst/>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900" b="0" u="none" strike="noStrike" cap="none" normalizeH="0" baseline="0" dirty="0">
              <a:ln>
                <a:noFill/>
              </a:ln>
              <a:solidFill>
                <a:srgbClr val="00000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900" b="0" u="none" strike="noStrike" cap="none" normalizeH="0" baseline="0" dirty="0" smtClean="0">
              <a:ln>
                <a:noFill/>
              </a:ln>
              <a:solidFill>
                <a:srgbClr val="00000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u="none" strike="noStrike" cap="none" normalizeH="0" baseline="0" dirty="0" smtClean="0">
                <a:ln>
                  <a:noFill/>
                </a:ln>
                <a:solidFill>
                  <a:srgbClr val="000000"/>
                </a:solidFill>
                <a:effectLst/>
                <a:cs typeface="Arial" panose="020B0604020202020204" pitchFamily="34" charset="0"/>
              </a:rPr>
              <a:t>Отсутствие </a:t>
            </a:r>
            <a:r>
              <a:rPr kumimoji="0" lang="ru-RU" altLang="ru-RU" sz="900" b="0" u="none" strike="noStrike" cap="none" normalizeH="0" baseline="0" dirty="0">
                <a:ln>
                  <a:noFill/>
                </a:ln>
                <a:solidFill>
                  <a:srgbClr val="000000"/>
                </a:solidFill>
                <a:effectLst/>
                <a:cs typeface="Arial" panose="020B0604020202020204" pitchFamily="34" charset="0"/>
              </a:rPr>
              <a:t>у потребителя документа, подтверждающего факт и условия покупки товара, не лишает его возможности ссылаться на другие доказательства приобретения товара у данного продавца.</a:t>
            </a:r>
            <a:endParaRPr kumimoji="0" lang="ru-RU" altLang="ru-RU" sz="900" b="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u="none" strike="noStrike" cap="none" normalizeH="0" baseline="0" dirty="0">
                <a:ln>
                  <a:noFill/>
                </a:ln>
                <a:solidFill>
                  <a:srgbClr val="000000"/>
                </a:solidFill>
                <a:effectLst/>
                <a:cs typeface="Arial" panose="020B0604020202020204" pitchFamily="34" charset="0"/>
              </a:rPr>
              <a:t>Потребитель не вправе отказаться от товара надлежащего качества, имеющего индивидуально-определенные свойства, если указанный товар может быть использован исключительно приобретающим его потребителем.</a:t>
            </a:r>
            <a:endParaRPr kumimoji="0" lang="ru-RU" altLang="ru-RU" sz="900" b="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u="none" strike="noStrike" cap="none" normalizeH="0" baseline="0" dirty="0">
                <a:ln>
                  <a:noFill/>
                </a:ln>
                <a:solidFill>
                  <a:srgbClr val="000000"/>
                </a:solidFill>
                <a:effectLst/>
                <a:cs typeface="Arial" panose="020B0604020202020204" pitchFamily="34" charset="0"/>
              </a:rPr>
              <a:t>При отказе потребителя от товара продавец должен возвратить ему денежную сумму, уплаченную потребителем по договору, за исключением расходов продавца на доставку от потребителя возвращенного товара, не позднее чем через десять дней со дня предъявления потребителем соответствующего требования».</a:t>
            </a:r>
            <a:endParaRPr kumimoji="0" lang="ru-RU" altLang="ru-RU" sz="900" b="0" u="none" strike="noStrike" cap="none" normalizeH="0" baseline="0" dirty="0">
              <a:ln>
                <a:noFill/>
              </a:ln>
              <a:solidFill>
                <a:schemeClr val="tx1"/>
              </a:solidFill>
              <a:effectLst/>
            </a:endParaRPr>
          </a:p>
        </p:txBody>
      </p:sp>
      <p:pic>
        <p:nvPicPr>
          <p:cNvPr id="33" name="Рисунок 32"/>
          <p:cNvPicPr>
            <a:picLocks noChangeAspect="1"/>
          </p:cNvPicPr>
          <p:nvPr/>
        </p:nvPicPr>
        <p:blipFill>
          <a:blip r:embed="rId4"/>
          <a:stretch>
            <a:fillRect/>
          </a:stretch>
        </p:blipFill>
        <p:spPr>
          <a:xfrm>
            <a:off x="0" y="0"/>
            <a:ext cx="3286714" cy="781593"/>
          </a:xfrm>
          <a:prstGeom prst="rect">
            <a:avLst/>
          </a:prstGeom>
        </p:spPr>
      </p:pic>
      <p:sp>
        <p:nvSpPr>
          <p:cNvPr id="18" name="TextBox 17">
            <a:extLst>
              <a:ext uri="{FF2B5EF4-FFF2-40B4-BE49-F238E27FC236}">
                <a16:creationId xmlns:a16="http://schemas.microsoft.com/office/drawing/2014/main" id="{16807366-45FE-43DB-A281-43291E096089}"/>
              </a:ext>
            </a:extLst>
          </p:cNvPr>
          <p:cNvSpPr txBox="1"/>
          <p:nvPr/>
        </p:nvSpPr>
        <p:spPr>
          <a:xfrm>
            <a:off x="0" y="4972854"/>
            <a:ext cx="3244719" cy="338554"/>
          </a:xfrm>
          <a:prstGeom prst="rect">
            <a:avLst/>
          </a:prstGeom>
          <a:solidFill>
            <a:schemeClr val="accent2">
              <a:lumMod val="75000"/>
              <a:alpha val="88000"/>
            </a:schemeClr>
          </a:solidFill>
        </p:spPr>
        <p:txBody>
          <a:bodyPr wrap="square" rtlCol="0">
            <a:spAutoFit/>
          </a:bodyPr>
          <a:lstStyle/>
          <a:p>
            <a:pPr algn="ctr"/>
            <a:r>
              <a:rPr lang="ru-RU" sz="1600" b="1" dirty="0"/>
              <a:t>Надо знать! </a:t>
            </a:r>
          </a:p>
        </p:txBody>
      </p:sp>
      <p:sp>
        <p:nvSpPr>
          <p:cNvPr id="2" name="TextBox 1"/>
          <p:cNvSpPr txBox="1"/>
          <p:nvPr/>
        </p:nvSpPr>
        <p:spPr>
          <a:xfrm>
            <a:off x="0" y="792594"/>
            <a:ext cx="3148179" cy="1615827"/>
          </a:xfrm>
          <a:prstGeom prst="rect">
            <a:avLst/>
          </a:prstGeom>
          <a:solidFill>
            <a:schemeClr val="bg1"/>
          </a:solidFill>
        </p:spPr>
        <p:txBody>
          <a:bodyPr wrap="square" rtlCol="0">
            <a:spAutoFit/>
          </a:bodyPr>
          <a:lstStyle/>
          <a:p>
            <a:r>
              <a:rPr lang="ru-RU" sz="1100" dirty="0" smtClean="0"/>
              <a:t>Дистанционная торговля товарами регламентируется общими положениями ст. 497 ГК РФ, правилами продажи товаров </a:t>
            </a:r>
            <a:r>
              <a:rPr lang="ru-RU" sz="1100" dirty="0"/>
              <a:t>дистанционным способом (</a:t>
            </a:r>
            <a:r>
              <a:rPr lang="ru-RU" sz="1100" dirty="0" smtClean="0"/>
              <a:t>Утверждены Постановлением Правительства Российской </a:t>
            </a:r>
            <a:r>
              <a:rPr lang="ru-RU" sz="1100" dirty="0"/>
              <a:t>Федерации</a:t>
            </a:r>
          </a:p>
          <a:p>
            <a:r>
              <a:rPr lang="ru-RU" sz="1100" dirty="0"/>
              <a:t>от 27 сентября 2007 г. N </a:t>
            </a:r>
            <a:r>
              <a:rPr lang="ru-RU" sz="1100" dirty="0" smtClean="0"/>
              <a:t>612), нормами статей 4, 10, 12, 18, 26.1 Закона РФ «О защите прав потребителей». </a:t>
            </a:r>
            <a:endParaRPr lang="ru-RU" sz="1100" dirty="0"/>
          </a:p>
        </p:txBody>
      </p:sp>
      <p:sp>
        <p:nvSpPr>
          <p:cNvPr id="20" name="Rectangle 2">
            <a:extLst>
              <a:ext uri="{FF2B5EF4-FFF2-40B4-BE49-F238E27FC236}">
                <a16:creationId xmlns:a16="http://schemas.microsoft.com/office/drawing/2014/main" id="{CD141A02-F04A-467F-BCA1-E7B2A40A47DF}"/>
              </a:ext>
            </a:extLst>
          </p:cNvPr>
          <p:cNvSpPr>
            <a:spLocks noChangeArrowheads="1"/>
          </p:cNvSpPr>
          <p:nvPr/>
        </p:nvSpPr>
        <p:spPr bwMode="auto">
          <a:xfrm rot="10800000" flipV="1">
            <a:off x="6670709" y="7464623"/>
            <a:ext cx="3390901" cy="307777"/>
          </a:xfrm>
          <a:prstGeom prst="rect">
            <a:avLst/>
          </a:prstGeom>
          <a:solidFill>
            <a:sysClr val="window" lastClr="FFFFFF"/>
          </a:solidFill>
          <a:ln w="2857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НЕ ДЛЯ ПРОДАЖИ</a:t>
            </a:r>
            <a:endParaRPr lang="ru-RU" sz="1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3790950" y="7427687"/>
            <a:ext cx="2476500" cy="307777"/>
          </a:xfrm>
          <a:prstGeom prst="rect">
            <a:avLst/>
          </a:prstGeom>
          <a:noFill/>
        </p:spPr>
        <p:txBody>
          <a:bodyPr wrap="square" rtlCol="0">
            <a:spAutoFit/>
          </a:bodyPr>
          <a:lstStyle/>
          <a:p>
            <a:pPr algn="ctr"/>
            <a:r>
              <a:rPr lang="ru-RU" sz="1400" dirty="0"/>
              <a:t>Ростов-на-Дону </a:t>
            </a:r>
            <a:r>
              <a:rPr lang="ru-RU" sz="1400" dirty="0" smtClean="0"/>
              <a:t>2018г</a:t>
            </a:r>
            <a:r>
              <a:rPr lang="ru-RU" sz="1400" dirty="0"/>
              <a:t>.</a:t>
            </a:r>
          </a:p>
        </p:txBody>
      </p:sp>
    </p:spTree>
    <p:extLst>
      <p:ext uri="{BB962C8B-B14F-4D97-AF65-F5344CB8AC3E}">
        <p14:creationId xmlns:p14="http://schemas.microsoft.com/office/powerpoint/2010/main" val="267340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6781798" y="3531869"/>
            <a:ext cx="3276600" cy="869469"/>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Важно знать!</a:t>
            </a:r>
          </a:p>
          <a:p>
            <a:pPr algn="ctr"/>
            <a:endParaRPr lang="ru-RU" sz="2000" b="1" dirty="0">
              <a:solidFill>
                <a:srgbClr val="FF0000"/>
              </a:solidFill>
              <a:latin typeface="Times New Roman" panose="02020603050405020304" pitchFamily="18" charset="0"/>
              <a:cs typeface="Times New Roman" panose="02020603050405020304" pitchFamily="18" charset="0"/>
            </a:endParaRPr>
          </a:p>
          <a:p>
            <a:pPr algn="just"/>
            <a:endParaRPr lang="ru-RU" sz="105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0" y="0"/>
            <a:ext cx="3443246" cy="738664"/>
          </a:xfrm>
          <a:prstGeom prst="rect">
            <a:avLst/>
          </a:prstGeom>
          <a:solidFill>
            <a:srgbClr val="FFC000"/>
          </a:solidFill>
        </p:spPr>
        <p:txBody>
          <a:bodyPr wrap="square" rtlCol="0">
            <a:spAutoFit/>
          </a:bodyPr>
          <a:lstStyle/>
          <a:p>
            <a:pPr algn="ctr"/>
            <a:r>
              <a:rPr lang="ru-RU" sz="1400" b="1" dirty="0"/>
              <a:t>Основные термины</a:t>
            </a:r>
          </a:p>
          <a:p>
            <a:pPr algn="ctr"/>
            <a:r>
              <a:rPr lang="ru-RU" sz="1400" b="1" dirty="0"/>
              <a:t>для покупателя товаров дистанционным способом</a:t>
            </a:r>
          </a:p>
        </p:txBody>
      </p:sp>
      <p:sp>
        <p:nvSpPr>
          <p:cNvPr id="49" name="TextBox 48"/>
          <p:cNvSpPr txBox="1"/>
          <p:nvPr/>
        </p:nvSpPr>
        <p:spPr>
          <a:xfrm>
            <a:off x="13086" y="716932"/>
            <a:ext cx="3443246" cy="4647426"/>
          </a:xfrm>
          <a:prstGeom prst="rect">
            <a:avLst/>
          </a:prstGeom>
          <a:solidFill>
            <a:schemeClr val="accent1">
              <a:lumMod val="60000"/>
              <a:lumOff val="40000"/>
            </a:schemeClr>
          </a:solidFill>
        </p:spPr>
        <p:txBody>
          <a:bodyPr wrap="square" rtlCol="0">
            <a:spAutoFit/>
          </a:bodyPr>
          <a:lstStyle/>
          <a:p>
            <a:r>
              <a:rPr lang="ru-RU" sz="1000" b="1" dirty="0"/>
              <a:t>"продажа товаров дистанционным способом" </a:t>
            </a:r>
            <a:r>
              <a:rPr lang="ru-RU" sz="1000" dirty="0"/>
              <a:t>- продажа товаров по договору розничной купли-продажи, заключаемому на основании ознакомления покупателя с предложенным продавцом описанием товара, содержащимся в каталогах, проспектах, буклетах либо представленным на фотоснимках или с использованием сетей почтовой связи, сетей электросвязи, в том числе информационно-телекоммуникационной сети "Интернет", а также сетей связи для трансляции телеканалов и (или) радиоканалов, или иными способами, исключающими возможность непосредственного ознакомления покупателя с товаром либо образцом товара при заключении такого договора.</a:t>
            </a:r>
          </a:p>
          <a:p>
            <a:r>
              <a:rPr lang="ru-RU" sz="1050" b="1" dirty="0"/>
              <a:t>"покупатель" </a:t>
            </a:r>
            <a:r>
              <a:rPr lang="ru-RU" sz="1050" dirty="0"/>
              <a:t>- гражданин, имеющий намерение заказать или приобрести либо заказывающий, приобретающий или использующий товары исключительно для личных, семейных, домашних и иных нужд, не связанных с осуществлением предпринимательской деятельности;</a:t>
            </a:r>
          </a:p>
          <a:p>
            <a:r>
              <a:rPr lang="ru-RU" sz="1050" b="1" dirty="0"/>
              <a:t>"продавец" </a:t>
            </a:r>
            <a:r>
              <a:rPr lang="ru-RU" sz="1050" dirty="0"/>
              <a:t>- организация независимо от ее организационно-правовой формы, а также индивидуальный предприниматель, осуществляющие продажу товаров дистанционным </a:t>
            </a:r>
            <a:r>
              <a:rPr lang="ru-RU" sz="1050" dirty="0" smtClean="0"/>
              <a:t>способом</a:t>
            </a:r>
            <a:r>
              <a:rPr lang="ru-RU" sz="1050" dirty="0"/>
              <a:t>.</a:t>
            </a:r>
          </a:p>
        </p:txBody>
      </p:sp>
      <p:pic>
        <p:nvPicPr>
          <p:cNvPr id="4" name="Рисунок 3"/>
          <p:cNvPicPr>
            <a:picLocks noChangeAspect="1"/>
          </p:cNvPicPr>
          <p:nvPr/>
        </p:nvPicPr>
        <p:blipFill>
          <a:blip r:embed="rId2"/>
          <a:stretch>
            <a:fillRect/>
          </a:stretch>
        </p:blipFill>
        <p:spPr>
          <a:xfrm>
            <a:off x="3443246" y="0"/>
            <a:ext cx="3338553" cy="2070893"/>
          </a:xfrm>
          <a:prstGeom prst="rect">
            <a:avLst/>
          </a:prstGeom>
        </p:spPr>
      </p:pic>
      <p:sp>
        <p:nvSpPr>
          <p:cNvPr id="5" name="Прямоугольник 4"/>
          <p:cNvSpPr/>
          <p:nvPr/>
        </p:nvSpPr>
        <p:spPr>
          <a:xfrm>
            <a:off x="3403986" y="2070893"/>
            <a:ext cx="3390900" cy="5678478"/>
          </a:xfrm>
          <a:prstGeom prst="rect">
            <a:avLst/>
          </a:prstGeom>
          <a:solidFill>
            <a:schemeClr val="bg1"/>
          </a:solidFill>
        </p:spPr>
        <p:txBody>
          <a:bodyPr wrap="square">
            <a:spAutoFit/>
          </a:bodyPr>
          <a:lstStyle/>
          <a:p>
            <a:pPr algn="just"/>
            <a:r>
              <a:rPr lang="ru-RU" sz="1100" dirty="0"/>
              <a:t>В момент доставки товара потребителю в письменной форме предоставляются две группы сведений: полная информация о товаре и информация о порядке и сроках возврата товара надлежащего качества. За </a:t>
            </a:r>
            <a:r>
              <a:rPr lang="ru-RU" sz="1100" dirty="0" err="1"/>
              <a:t>непредоставление</a:t>
            </a:r>
            <a:r>
              <a:rPr lang="ru-RU" sz="1100" dirty="0"/>
              <a:t> первой группы сведений наступают общие последствия, предусмотренные ст. 12 Закона "О защите прав потребителей", за </a:t>
            </a:r>
            <a:r>
              <a:rPr lang="ru-RU" sz="1100" dirty="0" err="1"/>
              <a:t>непредоставление</a:t>
            </a:r>
            <a:r>
              <a:rPr lang="ru-RU" sz="1100" dirty="0"/>
              <a:t> второй группы сведений - специальные последствия в виде увеличения до трех месяцев срока возврата товара надлежащего качества.</a:t>
            </a:r>
          </a:p>
          <a:p>
            <a:pPr algn="just"/>
            <a:r>
              <a:rPr lang="ru-RU" sz="1100" dirty="0"/>
              <a:t>Предоставление информации о порядке и сроках возврата товара надлежащего качества - это, скорее, реализация права на просвещение, чем права на информацию, так как является разъяснением законодательства.</a:t>
            </a:r>
          </a:p>
          <a:p>
            <a:pPr algn="just"/>
            <a:r>
              <a:rPr lang="ru-RU" sz="1100" dirty="0"/>
              <a:t>Для покупателя, приобретшего товар дистанционным способом, предусмотрен особый порядок отказа от товара надлежащего качества. Во-первых, установлены другие сроки для реализации этого права. Потребитель вправе отказаться от товара в любое время до его передачи, а после передачи товара - в течение семи дней. Однако если до потребителя в момент передачи товара не была доведена в письменной форме информация о порядке и сроках возврата товара надлежащего качества, этот срок увеличивается до 3 месяцев.</a:t>
            </a:r>
          </a:p>
        </p:txBody>
      </p:sp>
      <p:sp>
        <p:nvSpPr>
          <p:cNvPr id="6" name="Прямоугольник 5"/>
          <p:cNvSpPr/>
          <p:nvPr/>
        </p:nvSpPr>
        <p:spPr>
          <a:xfrm>
            <a:off x="6781799" y="0"/>
            <a:ext cx="3276601" cy="3600986"/>
          </a:xfrm>
          <a:prstGeom prst="rect">
            <a:avLst/>
          </a:prstGeom>
        </p:spPr>
        <p:txBody>
          <a:bodyPr wrap="square">
            <a:spAutoFit/>
          </a:bodyPr>
          <a:lstStyle/>
          <a:p>
            <a:pPr algn="just"/>
            <a:r>
              <a:rPr lang="ru-RU" sz="1200" dirty="0"/>
              <a:t>Во-вторых</a:t>
            </a:r>
            <a:r>
              <a:rPr lang="ru-RU" sz="1200" dirty="0" smtClean="0"/>
              <a:t>, согласно п. </a:t>
            </a:r>
            <a:r>
              <a:rPr lang="ru-RU" sz="1200" dirty="0"/>
              <a:t>21 </a:t>
            </a:r>
            <a:r>
              <a:rPr lang="ru-RU" sz="1200" dirty="0" smtClean="0"/>
              <a:t>правил </a:t>
            </a:r>
            <a:r>
              <a:rPr lang="ru-RU" sz="1200" dirty="0"/>
              <a:t>продажи товаров дистанционным </a:t>
            </a:r>
            <a:r>
              <a:rPr lang="ru-RU" sz="1200" dirty="0" smtClean="0"/>
              <a:t>способом, </a:t>
            </a:r>
            <a:r>
              <a:rPr lang="ru-RU" sz="1200" dirty="0"/>
              <a:t>для отказа от товара надлежащего качества, приобретенного на условиях дистанционной торговли, не нужно предварительно предъявлять требование об обмене товара. Необязательно также объяснять, почему потребитель хочет возвратить товар, нет перечня признаков, по которым товар должен не подойти потребителю для возникновения основания возврата товара надлежащего качества. Нет отсылки к Перечню товаров, не подлежащих обмену, и даже простого упоминания, что отказаться можно только от непродовольственного товара.</a:t>
            </a:r>
          </a:p>
        </p:txBody>
      </p:sp>
      <p:sp>
        <p:nvSpPr>
          <p:cNvPr id="8" name="Прямоугольник 7"/>
          <p:cNvSpPr/>
          <p:nvPr/>
        </p:nvSpPr>
        <p:spPr>
          <a:xfrm>
            <a:off x="6781798" y="4083546"/>
            <a:ext cx="3276601" cy="3231654"/>
          </a:xfrm>
          <a:prstGeom prst="rect">
            <a:avLst/>
          </a:prstGeom>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ru-RU" sz="1200" dirty="0"/>
              <a:t>При продаже товаров дистанционным способом продавец обязан предложить покупателю услуги по доставке товаров путем их пересылки почтовыми отправлениями или перевозки с указанием используемого способа доставки и вида транспорта.</a:t>
            </a:r>
          </a:p>
          <a:p>
            <a:pPr algn="just"/>
            <a:r>
              <a:rPr lang="ru-RU" sz="1200" dirty="0"/>
              <a:t>Продавец должен сообщить покупателю о необходимости использования квалифицированных специалистов по подключению, наладке и пуску в эксплуатацию технически сложных товаров, которые по техническим требованиям не могут быть пущены в эксплуатацию без участия соответствующих специалистов.</a:t>
            </a:r>
          </a:p>
        </p:txBody>
      </p:sp>
      <p:sp>
        <p:nvSpPr>
          <p:cNvPr id="15" name="TextBox 14"/>
          <p:cNvSpPr txBox="1"/>
          <p:nvPr/>
        </p:nvSpPr>
        <p:spPr>
          <a:xfrm>
            <a:off x="26173" y="4949955"/>
            <a:ext cx="3390900" cy="2808461"/>
          </a:xfrm>
          <a:prstGeom prst="rect">
            <a:avLst/>
          </a:prstGeom>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endParaRPr lang="ru-RU" sz="2000" b="1" dirty="0">
              <a:solidFill>
                <a:srgbClr val="FF0000"/>
              </a:solidFill>
              <a:latin typeface="Times New Roman" panose="02020603050405020304" pitchFamily="18" charset="0"/>
              <a:cs typeface="Times New Roman" panose="02020603050405020304" pitchFamily="18" charset="0"/>
            </a:endParaRPr>
          </a:p>
          <a:p>
            <a:pPr algn="just"/>
            <a:r>
              <a:rPr lang="ru-RU" sz="2000" b="1" dirty="0">
                <a:solidFill>
                  <a:srgbClr val="FF0000"/>
                </a:solidFill>
                <a:latin typeface="Times New Roman" panose="02020603050405020304" pitchFamily="18" charset="0"/>
                <a:cs typeface="Times New Roman" panose="02020603050405020304" pitchFamily="18" charset="0"/>
              </a:rPr>
              <a:t>Внимание!</a:t>
            </a:r>
          </a:p>
          <a:p>
            <a:pPr lvl="0" algn="just"/>
            <a:r>
              <a:rPr lang="ru-RU" sz="1050" dirty="0">
                <a:solidFill>
                  <a:prstClr val="black"/>
                </a:solidFill>
              </a:rPr>
              <a:t>По </a:t>
            </a:r>
            <a:r>
              <a:rPr lang="ru-RU" sz="1050" dirty="0" smtClean="0">
                <a:solidFill>
                  <a:prstClr val="black"/>
                </a:solidFill>
              </a:rPr>
              <a:t>сложившейся судебной практике покупателю</a:t>
            </a:r>
            <a:r>
              <a:rPr lang="ru-RU" sz="1050" dirty="0">
                <a:solidFill>
                  <a:prstClr val="black"/>
                </a:solidFill>
              </a:rPr>
              <a:t>, приобретающему товар дистанционным способом, необходимо всеми доступными способами убедиться в реальности существования продавца: позвонить по телефону, убедиться в наличии почтового адреса, познакомиться с отзывами предыдущих покупателей и т.д. Особенно много обманутых покупателей в договорах купли-продажи со стопроцентной предварительной оплатой</a:t>
            </a:r>
            <a:r>
              <a:rPr lang="ru-RU" sz="1050" dirty="0" smtClean="0">
                <a:solidFill>
                  <a:prstClr val="black"/>
                </a:solidFill>
              </a:rPr>
              <a:t>.</a:t>
            </a:r>
          </a:p>
          <a:p>
            <a:pPr lvl="0" algn="just"/>
            <a:endParaRPr lang="ru-RU" sz="1050" dirty="0">
              <a:solidFill>
                <a:prstClr val="black"/>
              </a:solidFill>
            </a:endParaRPr>
          </a:p>
          <a:p>
            <a:pPr lvl="0" algn="just"/>
            <a:endParaRPr lang="ru-RU" sz="1050" dirty="0">
              <a:solidFill>
                <a:prstClr val="black"/>
              </a:solidFill>
            </a:endParaRPr>
          </a:p>
        </p:txBody>
      </p:sp>
    </p:spTree>
    <p:extLst>
      <p:ext uri="{BB962C8B-B14F-4D97-AF65-F5344CB8AC3E}">
        <p14:creationId xmlns:p14="http://schemas.microsoft.com/office/powerpoint/2010/main" val="2393366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4" name="TextBox 33"/>
          <p:cNvSpPr txBox="1"/>
          <p:nvPr/>
        </p:nvSpPr>
        <p:spPr>
          <a:xfrm>
            <a:off x="3261874" y="3830169"/>
            <a:ext cx="3397046" cy="307777"/>
          </a:xfrm>
          <a:prstGeom prst="rect">
            <a:avLst/>
          </a:prstGeom>
          <a:gradFill flip="none" rotWithShape="1">
            <a:gsLst>
              <a:gs pos="44000">
                <a:schemeClr val="accent4">
                  <a:lumMod val="89000"/>
                </a:schemeClr>
              </a:gs>
              <a:gs pos="59000">
                <a:schemeClr val="accent4">
                  <a:lumMod val="89000"/>
                  <a:alpha val="86000"/>
                </a:schemeClr>
              </a:gs>
            </a:gsLst>
            <a:lin ang="2700000" scaled="1"/>
            <a:tileRect/>
          </a:gradFill>
        </p:spPr>
        <p:txBody>
          <a:bodyPr wrap="square" rtlCol="0">
            <a:spAutoFit/>
          </a:bodyPr>
          <a:lstStyle/>
          <a:p>
            <a:pPr algn="ctr"/>
            <a:r>
              <a:rPr lang="ru-RU" sz="1400" b="1" dirty="0"/>
              <a:t>«Горячая линия»</a:t>
            </a:r>
          </a:p>
        </p:txBody>
      </p:sp>
      <p:sp>
        <p:nvSpPr>
          <p:cNvPr id="36" name="TextBox 35"/>
          <p:cNvSpPr txBox="1"/>
          <p:nvPr/>
        </p:nvSpPr>
        <p:spPr>
          <a:xfrm>
            <a:off x="3286713" y="4137946"/>
            <a:ext cx="3371983" cy="3631763"/>
          </a:xfrm>
          <a:prstGeom prst="rect">
            <a:avLst/>
          </a:prstGeom>
          <a:solidFill>
            <a:srgbClr val="FFFFCC"/>
          </a:solidFill>
        </p:spPr>
        <p:txBody>
          <a:bodyPr wrap="square" rtlCol="0">
            <a:spAutoFit/>
          </a:bodyPr>
          <a:lstStyle/>
          <a:p>
            <a:pPr algn="ctr"/>
            <a:r>
              <a:rPr lang="ru-RU" sz="1200" dirty="0">
                <a:solidFill>
                  <a:srgbClr val="FF0000"/>
                </a:solidFill>
              </a:rPr>
              <a:t>В период проведения чемпионата </a:t>
            </a:r>
            <a:r>
              <a:rPr lang="ru-RU" sz="1200" dirty="0" smtClean="0">
                <a:solidFill>
                  <a:srgbClr val="FF0000"/>
                </a:solidFill>
              </a:rPr>
              <a:t>мира - </a:t>
            </a:r>
            <a:r>
              <a:rPr lang="ru-RU" sz="1200" dirty="0">
                <a:solidFill>
                  <a:srgbClr val="FF0000"/>
                </a:solidFill>
              </a:rPr>
              <a:t>2018 по футболу</a:t>
            </a:r>
          </a:p>
          <a:p>
            <a:pPr algn="ctr"/>
            <a:r>
              <a:rPr lang="ru-RU" sz="1200" dirty="0" smtClean="0">
                <a:solidFill>
                  <a:srgbClr val="FF0000"/>
                </a:solidFill>
              </a:rPr>
              <a:t>Круглосуточно, </a:t>
            </a:r>
            <a:r>
              <a:rPr lang="ru-RU" sz="1200" dirty="0">
                <a:solidFill>
                  <a:srgbClr val="FF0000"/>
                </a:solidFill>
              </a:rPr>
              <a:t>ежедневно;</a:t>
            </a:r>
          </a:p>
          <a:p>
            <a:pPr algn="ctr"/>
            <a:r>
              <a:rPr lang="ru-RU" sz="1200" b="1" dirty="0" smtClean="0">
                <a:solidFill>
                  <a:srgbClr val="FF0000"/>
                </a:solidFill>
              </a:rPr>
              <a:t>8 (928) 169-96-18</a:t>
            </a:r>
          </a:p>
          <a:p>
            <a:pPr algn="ctr"/>
            <a:r>
              <a:rPr lang="ru-RU" sz="1200" b="1" dirty="0" smtClean="0">
                <a:solidFill>
                  <a:srgbClr val="FF0000"/>
                </a:solidFill>
              </a:rPr>
              <a:t>8 (918) 554-00-42</a:t>
            </a:r>
          </a:p>
          <a:p>
            <a:pPr algn="ctr"/>
            <a:r>
              <a:rPr lang="ru-RU" sz="1200" b="1" dirty="0" smtClean="0">
                <a:solidFill>
                  <a:srgbClr val="FF0000"/>
                </a:solidFill>
              </a:rPr>
              <a:t>8 (863) 294-00-42</a:t>
            </a:r>
          </a:p>
          <a:p>
            <a:pPr algn="ctr"/>
            <a:r>
              <a:rPr lang="ru-RU" sz="1200" dirty="0">
                <a:solidFill>
                  <a:srgbClr val="FF0000"/>
                </a:solidFill>
              </a:rPr>
              <a:t>Телефон Единого консультационного центра Роспотребнадзора</a:t>
            </a:r>
            <a:r>
              <a:rPr lang="en-US" sz="1200" dirty="0">
                <a:solidFill>
                  <a:srgbClr val="FF0000"/>
                </a:solidFill>
              </a:rPr>
              <a:t>:</a:t>
            </a:r>
          </a:p>
          <a:p>
            <a:pPr algn="ctr"/>
            <a:r>
              <a:rPr lang="en-US" sz="1200" b="1" dirty="0">
                <a:solidFill>
                  <a:srgbClr val="FF0000"/>
                </a:solidFill>
              </a:rPr>
              <a:t>8-800-555-49-43</a:t>
            </a:r>
            <a:endParaRPr lang="ru-RU" sz="1200" b="1" dirty="0">
              <a:solidFill>
                <a:srgbClr val="FF0000"/>
              </a:solidFill>
            </a:endParaRPr>
          </a:p>
          <a:p>
            <a:pPr algn="ctr"/>
            <a:r>
              <a:rPr lang="ru-RU" sz="1200" dirty="0">
                <a:solidFill>
                  <a:srgbClr val="FF0000"/>
                </a:solidFill>
              </a:rPr>
              <a:t>Онлайн консультация на сайте</a:t>
            </a:r>
            <a:r>
              <a:rPr lang="en-US" sz="1200" dirty="0">
                <a:solidFill>
                  <a:srgbClr val="FF0000"/>
                </a:solidFill>
              </a:rPr>
              <a:t>:</a:t>
            </a:r>
          </a:p>
          <a:p>
            <a:pPr algn="ctr"/>
            <a:r>
              <a:rPr lang="en-US" sz="1200" b="1" dirty="0" smtClean="0">
                <a:solidFill>
                  <a:srgbClr val="FF0000"/>
                </a:solidFill>
              </a:rPr>
              <a:t>zpp.rospotrebnadzor.ru</a:t>
            </a:r>
            <a:r>
              <a:rPr lang="ru-RU" sz="1200" b="1" dirty="0" smtClean="0">
                <a:solidFill>
                  <a:srgbClr val="FF0000"/>
                </a:solidFill>
              </a:rPr>
              <a:t> </a:t>
            </a:r>
            <a:endParaRPr lang="ru-RU" sz="1200" dirty="0">
              <a:solidFill>
                <a:srgbClr val="FF0000"/>
              </a:solidFill>
            </a:endParaRPr>
          </a:p>
          <a:p>
            <a:pPr algn="ctr"/>
            <a:endParaRPr lang="ru-RU" sz="1400" dirty="0" smtClean="0">
              <a:solidFill>
                <a:srgbClr val="FF0000"/>
              </a:solidFill>
            </a:endParaRPr>
          </a:p>
          <a:p>
            <a:pPr algn="ctr"/>
            <a:endParaRPr lang="en-US" sz="1400" dirty="0" smtClean="0">
              <a:solidFill>
                <a:srgbClr val="FF0000"/>
              </a:solidFill>
            </a:endParaRPr>
          </a:p>
          <a:p>
            <a:pPr algn="ctr"/>
            <a:r>
              <a:rPr lang="ru-RU" sz="1400" dirty="0">
                <a:solidFill>
                  <a:srgbClr val="FF0000"/>
                </a:solidFill>
              </a:rPr>
              <a:t>Ежедневно </a:t>
            </a:r>
          </a:p>
          <a:p>
            <a:pPr algn="ctr"/>
            <a:r>
              <a:rPr lang="ru-RU" sz="1400" dirty="0">
                <a:solidFill>
                  <a:srgbClr val="FF0000"/>
                </a:solidFill>
              </a:rPr>
              <a:t>ПН-ПТ 09.00-20.00,</a:t>
            </a:r>
          </a:p>
          <a:p>
            <a:pPr algn="ctr"/>
            <a:r>
              <a:rPr lang="ru-RU" sz="1400" dirty="0">
                <a:solidFill>
                  <a:srgbClr val="FF0000"/>
                </a:solidFill>
              </a:rPr>
              <a:t>СБ-ВС 10.00-15.00</a:t>
            </a:r>
          </a:p>
          <a:p>
            <a:pPr algn="ctr"/>
            <a:endParaRPr lang="ru-RU" sz="1400" dirty="0" smtClean="0"/>
          </a:p>
          <a:p>
            <a:pPr algn="ctr"/>
            <a:endParaRPr lang="ru-RU" sz="1400" dirty="0"/>
          </a:p>
        </p:txBody>
      </p:sp>
      <p:sp>
        <p:nvSpPr>
          <p:cNvPr id="37" name="TextBox 36"/>
          <p:cNvSpPr txBox="1"/>
          <p:nvPr/>
        </p:nvSpPr>
        <p:spPr>
          <a:xfrm>
            <a:off x="3293755" y="6273885"/>
            <a:ext cx="3376817" cy="307777"/>
          </a:xfrm>
          <a:prstGeom prst="rect">
            <a:avLst/>
          </a:prstGeom>
          <a:solidFill>
            <a:schemeClr val="accent4">
              <a:lumMod val="75000"/>
              <a:alpha val="87000"/>
            </a:schemeClr>
          </a:solidFill>
        </p:spPr>
        <p:txBody>
          <a:bodyPr wrap="square" rtlCol="0">
            <a:spAutoFit/>
          </a:bodyPr>
          <a:lstStyle/>
          <a:p>
            <a:pPr algn="ctr"/>
            <a:r>
              <a:rPr lang="ru-RU" sz="1400" b="1" dirty="0"/>
              <a:t>Личный прием</a:t>
            </a:r>
          </a:p>
        </p:txBody>
      </p:sp>
      <p:sp>
        <p:nvSpPr>
          <p:cNvPr id="38" name="TextBox 37"/>
          <p:cNvSpPr txBox="1"/>
          <p:nvPr/>
        </p:nvSpPr>
        <p:spPr>
          <a:xfrm>
            <a:off x="3790950" y="7427687"/>
            <a:ext cx="2476500" cy="307777"/>
          </a:xfrm>
          <a:prstGeom prst="rect">
            <a:avLst/>
          </a:prstGeom>
          <a:noFill/>
        </p:spPr>
        <p:txBody>
          <a:bodyPr wrap="square" rtlCol="0">
            <a:spAutoFit/>
          </a:bodyPr>
          <a:lstStyle/>
          <a:p>
            <a:pPr algn="ctr"/>
            <a:r>
              <a:rPr lang="ru-RU" sz="1400" dirty="0"/>
              <a:t>Ростов-на-Дону </a:t>
            </a:r>
            <a:r>
              <a:rPr lang="ru-RU" sz="1400" dirty="0" smtClean="0"/>
              <a:t>2018г</a:t>
            </a:r>
            <a:r>
              <a:rPr lang="ru-RU" sz="1400" dirty="0"/>
              <a:t>.</a:t>
            </a:r>
          </a:p>
        </p:txBody>
      </p:sp>
      <p:sp>
        <p:nvSpPr>
          <p:cNvPr id="4" name="Текст 3"/>
          <p:cNvSpPr>
            <a:spLocks noGrp="1"/>
          </p:cNvSpPr>
          <p:nvPr>
            <p:ph type="body" sz="quarter" idx="12"/>
          </p:nvPr>
        </p:nvSpPr>
        <p:spPr>
          <a:xfrm>
            <a:off x="6667500" y="389114"/>
            <a:ext cx="3390900" cy="2020019"/>
          </a:xfrm>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12700"/>
          </a:effectLst>
        </p:spPr>
        <p:txBody>
          <a:bodyPr/>
          <a:lstStyle/>
          <a:p>
            <a:pPr marL="0" indent="0" algn="ctr" defTabSz="1005840">
              <a:lnSpc>
                <a:spcPct val="100000"/>
              </a:lnSpc>
              <a:spcBef>
                <a:spcPts val="1100"/>
              </a:spcBef>
              <a:buNone/>
            </a:pPr>
            <a:endParaRPr lang="ru-RU" sz="1000" b="1" i="0" dirty="0">
              <a:solidFill>
                <a:schemeClr val="tx1">
                  <a:lumMod val="65000"/>
                </a:schemeClr>
              </a:solidFill>
              <a:latin typeface="Verdana"/>
              <a:ea typeface="+mn-ea"/>
              <a:cs typeface="+mn-cs"/>
            </a:endParaRPr>
          </a:p>
          <a:p>
            <a:pPr marL="0" indent="0" algn="ctr" defTabSz="1005840">
              <a:lnSpc>
                <a:spcPct val="100000"/>
              </a:lnSpc>
              <a:spcBef>
                <a:spcPts val="1100"/>
              </a:spcBef>
              <a:buNone/>
            </a:pPr>
            <a:endParaRPr lang="ru-RU" sz="1000" dirty="0">
              <a:solidFill>
                <a:schemeClr val="tx1">
                  <a:lumMod val="65000"/>
                </a:schemeClr>
              </a:solidFill>
              <a:latin typeface="Verdana"/>
            </a:endParaRPr>
          </a:p>
          <a:p>
            <a:pPr marL="0" indent="0" algn="ctr" defTabSz="1005840">
              <a:lnSpc>
                <a:spcPct val="100000"/>
              </a:lnSpc>
              <a:spcBef>
                <a:spcPts val="1100"/>
              </a:spcBef>
              <a:buNone/>
            </a:pPr>
            <a:endParaRPr lang="ru-RU" sz="1000" b="1" i="0" dirty="0">
              <a:solidFill>
                <a:schemeClr val="tx1">
                  <a:lumMod val="65000"/>
                </a:schemeClr>
              </a:solidFill>
              <a:latin typeface="Verdana"/>
              <a:ea typeface="+mn-ea"/>
              <a:cs typeface="+mn-cs"/>
            </a:endParaRPr>
          </a:p>
          <a:p>
            <a:pPr marL="0" indent="0" algn="ctr" defTabSz="1005840">
              <a:lnSpc>
                <a:spcPct val="100000"/>
              </a:lnSpc>
              <a:spcBef>
                <a:spcPts val="1100"/>
              </a:spcBef>
              <a:buNone/>
            </a:pPr>
            <a:endParaRPr lang="ru-RU" sz="1000" dirty="0">
              <a:solidFill>
                <a:schemeClr val="tx1">
                  <a:lumMod val="65000"/>
                </a:schemeClr>
              </a:solidFill>
              <a:latin typeface="Verdana"/>
            </a:endParaRPr>
          </a:p>
          <a:p>
            <a:pPr marL="0" indent="0" algn="ctr" defTabSz="1005840">
              <a:lnSpc>
                <a:spcPct val="100000"/>
              </a:lnSpc>
              <a:spcBef>
                <a:spcPts val="1100"/>
              </a:spcBef>
              <a:buNone/>
            </a:pPr>
            <a:endParaRPr lang="ru-RU" sz="1200" b="1" i="0" dirty="0">
              <a:solidFill>
                <a:schemeClr val="tx1">
                  <a:lumMod val="65000"/>
                </a:schemeClr>
              </a:solidFill>
              <a:latin typeface="Verdana"/>
            </a:endParaRPr>
          </a:p>
          <a:p>
            <a:pPr marL="0" indent="0" algn="ctr" defTabSz="1005840">
              <a:lnSpc>
                <a:spcPct val="100000"/>
              </a:lnSpc>
              <a:spcBef>
                <a:spcPts val="1100"/>
              </a:spcBef>
              <a:buNone/>
            </a:pPr>
            <a:endParaRPr lang="ru-RU" sz="1200" dirty="0">
              <a:solidFill>
                <a:schemeClr val="tx1">
                  <a:lumMod val="65000"/>
                </a:schemeClr>
              </a:solidFill>
              <a:latin typeface="Verdana"/>
            </a:endParaRPr>
          </a:p>
          <a:p>
            <a:pPr marL="0" indent="0" algn="ctr" defTabSz="1005840">
              <a:lnSpc>
                <a:spcPct val="100000"/>
              </a:lnSpc>
              <a:spcBef>
                <a:spcPts val="1100"/>
              </a:spcBef>
              <a:buNone/>
            </a:pPr>
            <a:endParaRPr lang="ru-RU" sz="1200" b="1" i="0" dirty="0">
              <a:solidFill>
                <a:schemeClr val="tx1">
                  <a:lumMod val="65000"/>
                </a:schemeClr>
              </a:solidFill>
              <a:latin typeface="Verdana"/>
            </a:endParaRPr>
          </a:p>
          <a:p>
            <a:pPr marL="0" indent="0" algn="ctr" defTabSz="1005840">
              <a:lnSpc>
                <a:spcPct val="100000"/>
              </a:lnSpc>
              <a:spcBef>
                <a:spcPts val="1100"/>
              </a:spcBef>
              <a:buNone/>
            </a:pPr>
            <a:r>
              <a:rPr lang="ru-RU" sz="1200" b="1" i="0" dirty="0">
                <a:solidFill>
                  <a:schemeClr val="tx1">
                    <a:lumMod val="65000"/>
                  </a:schemeClr>
                </a:solidFill>
                <a:latin typeface="Verdana"/>
              </a:rPr>
              <a:t>Управление </a:t>
            </a:r>
            <a:r>
              <a:rPr lang="ru-RU" sz="1200" b="1" i="0" dirty="0" err="1">
                <a:solidFill>
                  <a:schemeClr val="tx1">
                    <a:lumMod val="65000"/>
                  </a:schemeClr>
                </a:solidFill>
                <a:latin typeface="Verdana"/>
              </a:rPr>
              <a:t>Роспотребнадзора</a:t>
            </a:r>
            <a:endParaRPr lang="ru-RU" sz="1200" b="1" i="0" dirty="0">
              <a:solidFill>
                <a:schemeClr val="tx1">
                  <a:lumMod val="65000"/>
                </a:schemeClr>
              </a:solidFill>
              <a:latin typeface="Verdana"/>
            </a:endParaRPr>
          </a:p>
          <a:p>
            <a:pPr marL="0" indent="0" algn="ctr" defTabSz="1005840">
              <a:lnSpc>
                <a:spcPct val="100000"/>
              </a:lnSpc>
              <a:spcBef>
                <a:spcPts val="1100"/>
              </a:spcBef>
              <a:buNone/>
            </a:pPr>
            <a:r>
              <a:rPr lang="ru-RU" sz="1200" b="1" i="0" dirty="0">
                <a:solidFill>
                  <a:schemeClr val="tx1">
                    <a:lumMod val="65000"/>
                  </a:schemeClr>
                </a:solidFill>
                <a:latin typeface="Verdana"/>
              </a:rPr>
              <a:t>по Ростовской области</a:t>
            </a:r>
          </a:p>
          <a:p>
            <a:pPr marL="0" indent="0" algn="ctr" defTabSz="1005840">
              <a:lnSpc>
                <a:spcPct val="100000"/>
              </a:lnSpc>
              <a:spcBef>
                <a:spcPts val="1100"/>
              </a:spcBef>
              <a:buNone/>
            </a:pPr>
            <a:r>
              <a:rPr lang="ru-RU" sz="1200" dirty="0">
                <a:solidFill>
                  <a:schemeClr val="tx1">
                    <a:lumMod val="65000"/>
                  </a:schemeClr>
                </a:solidFill>
                <a:latin typeface="Verdana"/>
              </a:rPr>
              <a:t>ФБУЗ «</a:t>
            </a:r>
            <a:r>
              <a:rPr lang="ru-RU" sz="1200" dirty="0" err="1">
                <a:solidFill>
                  <a:schemeClr val="tx1">
                    <a:lumMod val="65000"/>
                  </a:schemeClr>
                </a:solidFill>
                <a:latin typeface="Verdana"/>
              </a:rPr>
              <a:t>ЦГиЭ</a:t>
            </a:r>
            <a:r>
              <a:rPr lang="ru-RU" sz="1200" dirty="0">
                <a:solidFill>
                  <a:schemeClr val="tx1">
                    <a:lumMod val="65000"/>
                  </a:schemeClr>
                </a:solidFill>
                <a:latin typeface="Verdana"/>
              </a:rPr>
              <a:t> в РО» </a:t>
            </a:r>
          </a:p>
          <a:p>
            <a:pPr marL="0" indent="0" algn="ctr" defTabSz="1005840">
              <a:lnSpc>
                <a:spcPct val="100000"/>
              </a:lnSpc>
              <a:spcBef>
                <a:spcPts val="1100"/>
              </a:spcBef>
              <a:buNone/>
            </a:pPr>
            <a:r>
              <a:rPr lang="ru-RU" sz="1200" b="1" i="0" dirty="0">
                <a:solidFill>
                  <a:schemeClr val="tx1">
                    <a:lumMod val="65000"/>
                  </a:schemeClr>
                </a:solidFill>
                <a:latin typeface="Verdana"/>
              </a:rPr>
              <a:t>Консультационный центр для потребителей</a:t>
            </a:r>
          </a:p>
          <a:p>
            <a:pPr marL="0" indent="0" algn="ctr" defTabSz="1005840">
              <a:lnSpc>
                <a:spcPct val="95000"/>
              </a:lnSpc>
              <a:spcBef>
                <a:spcPts val="1100"/>
              </a:spcBef>
              <a:buNone/>
            </a:pPr>
            <a:endParaRPr lang="ru-RU" sz="1000" b="1" i="0" dirty="0">
              <a:solidFill>
                <a:schemeClr val="tx1">
                  <a:lumMod val="65000"/>
                </a:schemeClr>
              </a:solidFill>
              <a:latin typeface="Verdana"/>
              <a:ea typeface="+mn-ea"/>
              <a:cs typeface="+mn-cs"/>
            </a:endParaRPr>
          </a:p>
        </p:txBody>
      </p:sp>
      <p:sp>
        <p:nvSpPr>
          <p:cNvPr id="6" name="Текст 5"/>
          <p:cNvSpPr>
            <a:spLocks noGrp="1"/>
          </p:cNvSpPr>
          <p:nvPr>
            <p:ph type="body" sz="quarter" idx="14"/>
          </p:nvPr>
        </p:nvSpPr>
        <p:spPr>
          <a:xfrm>
            <a:off x="7464065" y="2129836"/>
            <a:ext cx="2468880" cy="500242"/>
          </a:xfrm>
        </p:spPr>
        <p:txBody>
          <a:bodyPr/>
          <a:lstStyle/>
          <a:p>
            <a:pPr marL="0" indent="0" algn="r" defTabSz="1005840">
              <a:lnSpc>
                <a:spcPct val="114000"/>
              </a:lnSpc>
              <a:spcBef>
                <a:spcPts val="1100"/>
              </a:spcBef>
              <a:buNone/>
            </a:pPr>
            <a:r>
              <a:rPr lang="ru-RU" sz="1400" b="1" i="1" dirty="0">
                <a:solidFill>
                  <a:schemeClr val="tx1"/>
                </a:solidFill>
              </a:rPr>
              <a:t>Вопросы защиты прав потребителей</a:t>
            </a:r>
          </a:p>
          <a:p>
            <a:pPr marL="0" indent="0" algn="l" defTabSz="1005840">
              <a:lnSpc>
                <a:spcPct val="114000"/>
              </a:lnSpc>
              <a:spcBef>
                <a:spcPts val="1100"/>
              </a:spcBef>
              <a:buNone/>
            </a:pPr>
            <a:endParaRPr lang="ru-RU" sz="800" b="0" i="0" dirty="0">
              <a:solidFill>
                <a:srgbClr val="74CBC8"/>
              </a:solidFill>
              <a:latin typeface="Verdana"/>
              <a:ea typeface="+mn-ea"/>
              <a:cs typeface="+mn-cs"/>
            </a:endParaRPr>
          </a:p>
        </p:txBody>
      </p:sp>
      <p:sp>
        <p:nvSpPr>
          <p:cNvPr id="21" name="TextBox 20"/>
          <p:cNvSpPr txBox="1"/>
          <p:nvPr/>
        </p:nvSpPr>
        <p:spPr>
          <a:xfrm>
            <a:off x="3286714" y="25209"/>
            <a:ext cx="3390900" cy="584775"/>
          </a:xfrm>
          <a:prstGeom prst="rect">
            <a:avLst/>
          </a:prstGeom>
          <a:solidFill>
            <a:srgbClr val="00B0F0"/>
          </a:solidFill>
        </p:spPr>
        <p:txBody>
          <a:bodyPr wrap="square" rtlCol="0">
            <a:spAutoFit/>
          </a:bodyPr>
          <a:lstStyle/>
          <a:p>
            <a:pPr algn="ctr"/>
            <a:r>
              <a:rPr lang="ru-RU" sz="1600" b="1" dirty="0"/>
              <a:t>Консультационный центр для потребителей:</a:t>
            </a:r>
          </a:p>
        </p:txBody>
      </p:sp>
      <p:sp>
        <p:nvSpPr>
          <p:cNvPr id="23" name="TextBox 22"/>
          <p:cNvSpPr txBox="1"/>
          <p:nvPr/>
        </p:nvSpPr>
        <p:spPr>
          <a:xfrm>
            <a:off x="3220196" y="631012"/>
            <a:ext cx="3484369" cy="1938992"/>
          </a:xfrm>
          <a:prstGeom prst="rect">
            <a:avLst/>
          </a:prstGeom>
          <a:noFill/>
        </p:spPr>
        <p:txBody>
          <a:bodyPr wrap="square" rtlCol="0">
            <a:spAutoFit/>
          </a:bodyPr>
          <a:lstStyle/>
          <a:p>
            <a:pPr algn="ctr"/>
            <a:r>
              <a:rPr lang="ru-RU" sz="1200" dirty="0"/>
              <a:t>Права потребителей, на сегодняшний день, нарушаются не редко.</a:t>
            </a:r>
          </a:p>
          <a:p>
            <a:pPr algn="ctr"/>
            <a:r>
              <a:rPr lang="ru-RU" sz="1200" dirty="0"/>
              <a:t>Чтобы понять как действовать правильно, как защитить свои потребительские права и получить другую полезную информацию, Вы можете обратиться к нам по телефонам «Горячей линии», на наш интернет-сайт или получить необходимую информацию на личном приеме.   </a:t>
            </a:r>
          </a:p>
        </p:txBody>
      </p:sp>
      <p:sp>
        <p:nvSpPr>
          <p:cNvPr id="24" name="TextBox 23"/>
          <p:cNvSpPr txBox="1"/>
          <p:nvPr/>
        </p:nvSpPr>
        <p:spPr>
          <a:xfrm>
            <a:off x="3252205" y="2444192"/>
            <a:ext cx="3416383" cy="1569660"/>
          </a:xfrm>
          <a:prstGeom prst="rect">
            <a:avLst/>
          </a:prstGeom>
          <a:noFill/>
        </p:spPr>
        <p:txBody>
          <a:bodyPr wrap="square" rtlCol="0">
            <a:spAutoFit/>
          </a:bodyPr>
          <a:lstStyle/>
          <a:p>
            <a:pPr algn="ctr"/>
            <a:r>
              <a:rPr lang="ru-RU" sz="1200" b="1" dirty="0"/>
              <a:t>г. Ростов-на-Дону,</a:t>
            </a:r>
          </a:p>
          <a:p>
            <a:pPr algn="ctr"/>
            <a:r>
              <a:rPr lang="ru-RU" sz="1200" b="1" dirty="0" smtClean="0"/>
              <a:t>ул. Селиванова, д. 66,</a:t>
            </a:r>
            <a:endParaRPr lang="ru-RU" sz="1200" b="1" dirty="0"/>
          </a:p>
          <a:p>
            <a:pPr algn="ctr"/>
            <a:r>
              <a:rPr lang="ru-RU" sz="1200" b="1" dirty="0"/>
              <a:t>пр. Космонавтов, д. 29</a:t>
            </a:r>
          </a:p>
          <a:p>
            <a:pPr algn="ctr"/>
            <a:r>
              <a:rPr lang="ru-RU" sz="1200" b="1" dirty="0"/>
              <a:t>8 (863) 282-82-63/64</a:t>
            </a:r>
          </a:p>
          <a:p>
            <a:pPr algn="ctr"/>
            <a:r>
              <a:rPr lang="ru-RU" sz="1200" b="1" dirty="0"/>
              <a:t>8 (863) </a:t>
            </a:r>
            <a:r>
              <a:rPr lang="ru-RU" sz="1200" b="1" dirty="0" smtClean="0"/>
              <a:t>235-19-00</a:t>
            </a:r>
            <a:endParaRPr lang="ru-RU" sz="1200" b="1" dirty="0"/>
          </a:p>
          <a:p>
            <a:pPr algn="ctr"/>
            <a:r>
              <a:rPr lang="en-US" sz="1200" b="1" dirty="0"/>
              <a:t>http://www.61rospotrebnadzor.ru</a:t>
            </a:r>
            <a:endParaRPr lang="ru-RU" sz="1200" b="1" dirty="0"/>
          </a:p>
          <a:p>
            <a:pPr algn="ctr"/>
            <a:r>
              <a:rPr lang="ru-RU" sz="1200" dirty="0"/>
              <a:t>раздел «прием обращений»</a:t>
            </a:r>
          </a:p>
          <a:p>
            <a:pPr algn="ctr"/>
            <a:endParaRPr lang="ru-RU" sz="1200" dirty="0"/>
          </a:p>
        </p:txBody>
      </p:sp>
      <p:pic>
        <p:nvPicPr>
          <p:cNvPr id="29" name="Рисунок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7818" y="-15251"/>
            <a:ext cx="820378" cy="738612"/>
          </a:xfrm>
          <a:prstGeom prst="rect">
            <a:avLst/>
          </a:prstGeom>
          <a:noFill/>
          <a:effectLst>
            <a:outerShdw blurRad="50800" dist="50800" dir="5400000" algn="ctr" rotWithShape="0">
              <a:srgbClr val="000000"/>
            </a:outerShdw>
            <a:softEdge rad="31750"/>
          </a:effectLst>
        </p:spPr>
      </p:pic>
      <p:pic>
        <p:nvPicPr>
          <p:cNvPr id="20" name="Picture 2" descr="Картинки по запросу фото самолеты">
            <a:extLst>
              <a:ext uri="{FF2B5EF4-FFF2-40B4-BE49-F238E27FC236}">
                <a16:creationId xmlns:a16="http://schemas.microsoft.com/office/drawing/2014/main" id="{C8A9ADD4-28D4-4976-9BD0-C5C48FC76D4C}"/>
              </a:ext>
            </a:extLst>
          </p:cNvPr>
          <p:cNvPicPr>
            <a:picLocks noGrp="1" noChangeAspect="1" noChangeArrowheads="1"/>
          </p:cNvPicPr>
          <p:nvPr>
            <p:ph type="pic" sz="quarter" idx="13"/>
          </p:nvPr>
        </p:nvPicPr>
        <p:blipFill>
          <a:blip r:embed="rId3"/>
          <a:srcRect l="28004" r="28004"/>
          <a:stretch>
            <a:fillRect/>
          </a:stretch>
        </p:blipFill>
        <p:spPr bwMode="auto">
          <a:xfrm>
            <a:off x="7124700" y="2740819"/>
            <a:ext cx="2683099" cy="4574381"/>
          </a:xfrm>
          <a:prstGeom prst="rect">
            <a:avLst/>
          </a:prstGeom>
          <a:noFill/>
        </p:spPr>
      </p:pic>
      <p:sp>
        <p:nvSpPr>
          <p:cNvPr id="8" name="TextBox 7">
            <a:extLst>
              <a:ext uri="{FF2B5EF4-FFF2-40B4-BE49-F238E27FC236}">
                <a16:creationId xmlns:a16="http://schemas.microsoft.com/office/drawing/2014/main" id="{8AEB43CB-D95B-434D-98BB-9971D21E3526}"/>
              </a:ext>
            </a:extLst>
          </p:cNvPr>
          <p:cNvSpPr txBox="1"/>
          <p:nvPr/>
        </p:nvSpPr>
        <p:spPr>
          <a:xfrm>
            <a:off x="7109973" y="2703093"/>
            <a:ext cx="2697825" cy="1477328"/>
          </a:xfrm>
          <a:prstGeom prst="rect">
            <a:avLst/>
          </a:prstGeom>
          <a:noFill/>
        </p:spPr>
        <p:txBody>
          <a:bodyPr wrap="square" rtlCol="0">
            <a:spAutoFit/>
          </a:bodyPr>
          <a:lstStyle/>
          <a:p>
            <a:pPr lvl="0" algn="ctr" defTabSz="749808">
              <a:spcBef>
                <a:spcPts val="720"/>
              </a:spcBef>
              <a:defRPr/>
            </a:pPr>
            <a:r>
              <a:rPr lang="ru-RU" b="1" dirty="0">
                <a:solidFill>
                  <a:srgbClr val="FFFFCC"/>
                </a:solidFill>
                <a:latin typeface="Times New Roman" panose="02020603050405020304" pitchFamily="18" charset="0"/>
                <a:cs typeface="Times New Roman" panose="02020603050405020304" pitchFamily="18" charset="0"/>
              </a:rPr>
              <a:t>Защита прав потребителей при оказании транспортных услуг (воздушным и водным транспортом)</a:t>
            </a:r>
          </a:p>
        </p:txBody>
      </p:sp>
      <p:sp>
        <p:nvSpPr>
          <p:cNvPr id="30" name="Rectangle 2">
            <a:extLst>
              <a:ext uri="{FF2B5EF4-FFF2-40B4-BE49-F238E27FC236}">
                <a16:creationId xmlns:a16="http://schemas.microsoft.com/office/drawing/2014/main" id="{CD141A02-F04A-467F-BCA1-E7B2A40A47DF}"/>
              </a:ext>
            </a:extLst>
          </p:cNvPr>
          <p:cNvSpPr>
            <a:spLocks noChangeArrowheads="1"/>
          </p:cNvSpPr>
          <p:nvPr/>
        </p:nvSpPr>
        <p:spPr bwMode="auto">
          <a:xfrm rot="10800000" flipV="1">
            <a:off x="0" y="244571"/>
            <a:ext cx="3284087" cy="7525137"/>
          </a:xfrm>
          <a:prstGeom prst="rect">
            <a:avLst/>
          </a:prstGeom>
          <a:solidFill>
            <a:sysClr val="window" lastClr="FFFFFF"/>
          </a:solid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000" dirty="0" smtClean="0">
                <a:latin typeface="Times New Roman" panose="02020603050405020304" pitchFamily="18" charset="0"/>
                <a:cs typeface="Times New Roman" panose="02020603050405020304" pitchFamily="18" charset="0"/>
              </a:rPr>
              <a:t>В случае оформления билета, удостоверяющего договор воздушной перевозки пассажира в электронной форме пассажир вправе потребовать, а перевозчик или действующее на основании договора с перевозчиком лицо при заключении договора воздушной перевозки или регистрации пассажира обязаны выдать из автоматизированной информационной системы оформления воздушных перевозок заверенную выписку, содержащую условия соответствующего договора воздушной перевозки. </a:t>
            </a:r>
          </a:p>
          <a:p>
            <a:pPr algn="just"/>
            <a:r>
              <a:rPr lang="ru-RU" sz="1000" dirty="0" smtClean="0">
                <a:latin typeface="Times New Roman" panose="02020603050405020304" pitchFamily="18" charset="0"/>
                <a:cs typeface="Times New Roman" panose="02020603050405020304" pitchFamily="18" charset="0"/>
              </a:rPr>
              <a:t>Для целей определения периода ответственности перевозчика ща вред, причиненный при воздушной перевозке пассажира его жизни или здоровью, закреплено правило, согласно которому воздушная перевозка пассажира включает в себя три периода – период нахождения пассажира на борту воздушного судна период посадки пассажира на борт воздушного судна и период высадки пассажира с борта воздушного судна. </a:t>
            </a:r>
          </a:p>
          <a:p>
            <a:pPr algn="just"/>
            <a:r>
              <a:rPr lang="ru-RU" sz="1000" dirty="0" smtClean="0">
                <a:latin typeface="Times New Roman" panose="02020603050405020304" pitchFamily="18" charset="0"/>
                <a:cs typeface="Times New Roman" panose="02020603050405020304" pitchFamily="18" charset="0"/>
              </a:rPr>
              <a:t>При международных воздушных перевозках претензия к перевозчику может быть подана как в письменной форме, так и в форме подписанного в электронной подписью электронного документа. Основанием для подачи претензии может служить не только факт повреждения (порчи) багажа, груза, но и случаи их недостачи. В тех случаях, когда утрата багажа признана перевозчиком или если багаж не прибыл по истечении двадцати одного дня со дня, когда он должен был прибыть, пассажир при международных воздушных перевозках вправе предъявить к перевозчику требование о возмещении вреда, связанного с утратой багажа. </a:t>
            </a:r>
          </a:p>
          <a:p>
            <a:pPr algn="just"/>
            <a:r>
              <a:rPr lang="ru-RU" sz="1000" dirty="0" smtClean="0">
                <a:latin typeface="Times New Roman" panose="02020603050405020304" pitchFamily="18" charset="0"/>
                <a:cs typeface="Times New Roman" panose="02020603050405020304" pitchFamily="18" charset="0"/>
              </a:rPr>
              <a:t>В течение тридцати дней со дня поступления претензии перевозчик обязан её рассмотреть и в письменной форме или в форме подписанного электронной подписью электронного документа уведомить лицо, предъявившее претензию, об удовлетворении заявленных требований или их отклонении. </a:t>
            </a:r>
          </a:p>
          <a:p>
            <a:pPr algn="just"/>
            <a:r>
              <a:rPr lang="ru-RU" sz="1000" dirty="0">
                <a:latin typeface="Times New Roman" panose="02020603050405020304" pitchFamily="18" charset="0"/>
                <a:cs typeface="Times New Roman" panose="02020603050405020304" pitchFamily="18" charset="0"/>
              </a:rPr>
              <a:t>Течение срока исковой давности по требованиям, связанным с утратой, недостачей или повреждением (порчей) багажа, груза и почты, а также с просрочкой их доставки начинается со дня, когда воздушное судно, на котором осуществлялась перевозка багажа, груза или почты, должно было прибыть в пункт назначения в соответствии с договором воздушной перевозки пассажира, договором воздушной перевозки груза или договором воздушной перевозки почты</a:t>
            </a:r>
            <a:r>
              <a:rPr lang="ru-RU" sz="1000" dirty="0" smtClean="0">
                <a:latin typeface="Times New Roman" panose="02020603050405020304" pitchFamily="18" charset="0"/>
                <a:cs typeface="Times New Roman" panose="02020603050405020304" pitchFamily="18" charset="0"/>
              </a:rPr>
              <a:t>.</a:t>
            </a:r>
            <a:endParaRPr lang="en-US" sz="1000" dirty="0" smtClean="0">
              <a:latin typeface="Times New Roman" panose="02020603050405020304" pitchFamily="18" charset="0"/>
              <a:cs typeface="Times New Roman" panose="02020603050405020304" pitchFamily="18" charset="0"/>
            </a:endParaRPr>
          </a:p>
          <a:p>
            <a:pPr algn="just"/>
            <a:endParaRPr lang="ru-RU" sz="1000" dirty="0">
              <a:latin typeface="Times New Roman" panose="02020603050405020304" pitchFamily="18" charset="0"/>
              <a:cs typeface="Times New Roman" panose="02020603050405020304" pitchFamily="18" charset="0"/>
            </a:endParaRPr>
          </a:p>
        </p:txBody>
      </p:sp>
      <p:sp>
        <p:nvSpPr>
          <p:cNvPr id="39" name="Rectangle 2">
            <a:extLst>
              <a:ext uri="{FF2B5EF4-FFF2-40B4-BE49-F238E27FC236}">
                <a16:creationId xmlns:a16="http://schemas.microsoft.com/office/drawing/2014/main" id="{CD141A02-F04A-467F-BCA1-E7B2A40A47DF}"/>
              </a:ext>
            </a:extLst>
          </p:cNvPr>
          <p:cNvSpPr>
            <a:spLocks noChangeArrowheads="1"/>
          </p:cNvSpPr>
          <p:nvPr/>
        </p:nvSpPr>
        <p:spPr bwMode="auto">
          <a:xfrm rot="10800000" flipV="1">
            <a:off x="6670709" y="7464623"/>
            <a:ext cx="3390901" cy="307777"/>
          </a:xfrm>
          <a:prstGeom prst="rect">
            <a:avLst/>
          </a:prstGeom>
          <a:solidFill>
            <a:sysClr val="window" lastClr="FFFFFF"/>
          </a:solidFill>
          <a:ln w="2857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НЕ ДЛЯ ПРОДАЖИ</a:t>
            </a:r>
            <a:endParaRPr lang="ru-RU" sz="1400" dirty="0">
              <a:latin typeface="Times New Roman" panose="02020603050405020304" pitchFamily="18"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id="{D267BCF9-716E-48C8-87BB-E6D2C312E0CF}"/>
              </a:ext>
            </a:extLst>
          </p:cNvPr>
          <p:cNvSpPr/>
          <p:nvPr/>
        </p:nvSpPr>
        <p:spPr>
          <a:xfrm>
            <a:off x="28644" y="-2717"/>
            <a:ext cx="3223561" cy="276999"/>
          </a:xfrm>
          <a:prstGeom prst="rect">
            <a:avLst/>
          </a:prstGeom>
          <a:solidFill>
            <a:srgbClr val="00B0F0"/>
          </a:solidFill>
          <a:ln w="28575">
            <a:solidFill>
              <a:schemeClr val="bg1"/>
            </a:solidFill>
          </a:ln>
        </p:spPr>
        <p:txBody>
          <a:bodyPr wrap="square">
            <a:spAutoFit/>
          </a:bodyPr>
          <a:lstStyle/>
          <a:p>
            <a:pPr algn="ctr"/>
            <a:r>
              <a:rPr lang="ru-RU" sz="1200" b="1" dirty="0" smtClean="0">
                <a:latin typeface="Times New Roman" pitchFamily="18" charset="0"/>
                <a:cs typeface="Times New Roman" pitchFamily="18" charset="0"/>
              </a:rPr>
              <a:t>Права пассажира воздушного транспорта</a:t>
            </a:r>
            <a:endParaRPr lang="ru-RU"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583988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4" name="Рисунок 43">
            <a:extLst>
              <a:ext uri="{FF2B5EF4-FFF2-40B4-BE49-F238E27FC236}">
                <a16:creationId xmlns:a16="http://schemas.microsoft.com/office/drawing/2014/main" id="{652A09E7-CB63-4D97-86A6-F4BA769CD127}"/>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885" r="1885"/>
          <a:stretch>
            <a:fillRect/>
          </a:stretch>
        </p:blipFill>
        <p:spPr>
          <a:xfrm>
            <a:off x="3390900" y="457200"/>
            <a:ext cx="3390900" cy="2156594"/>
          </a:xfrm>
          <a:prstGeom prst="rect">
            <a:avLst/>
          </a:prstGeom>
        </p:spPr>
      </p:pic>
      <p:pic>
        <p:nvPicPr>
          <p:cNvPr id="9" name="Picture 8" descr="http://www.fotoprizer.ru/img/98543_orig.jpg">
            <a:extLst>
              <a:ext uri="{FF2B5EF4-FFF2-40B4-BE49-F238E27FC236}">
                <a16:creationId xmlns:a16="http://schemas.microsoft.com/office/drawing/2014/main" id="{9C0D8A91-BD0A-45E1-855F-0083A872BFEB}"/>
              </a:ext>
            </a:extLst>
          </p:cNvPr>
          <p:cNvPicPr>
            <a:picLocks noChangeAspect="1" noChangeArrowheads="1"/>
          </p:cNvPicPr>
          <p:nvPr/>
        </p:nvPicPr>
        <p:blipFill>
          <a:blip r:embed="rId3"/>
          <a:srcRect/>
          <a:stretch>
            <a:fillRect/>
          </a:stretch>
        </p:blipFill>
        <p:spPr bwMode="auto">
          <a:xfrm>
            <a:off x="3394860" y="10408"/>
            <a:ext cx="3486150" cy="2156594"/>
          </a:xfrm>
          <a:prstGeom prst="rect">
            <a:avLst/>
          </a:prstGeom>
          <a:noFill/>
        </p:spPr>
      </p:pic>
      <p:sp>
        <p:nvSpPr>
          <p:cNvPr id="12" name="Прямоугольник 11">
            <a:extLst>
              <a:ext uri="{FF2B5EF4-FFF2-40B4-BE49-F238E27FC236}">
                <a16:creationId xmlns:a16="http://schemas.microsoft.com/office/drawing/2014/main" id="{466C502F-B42C-4BCC-B3F5-41736A4E5795}"/>
              </a:ext>
            </a:extLst>
          </p:cNvPr>
          <p:cNvSpPr/>
          <p:nvPr/>
        </p:nvSpPr>
        <p:spPr>
          <a:xfrm>
            <a:off x="0" y="1600439"/>
            <a:ext cx="3295649" cy="707886"/>
          </a:xfrm>
          <a:prstGeom prst="rect">
            <a:avLst/>
          </a:prstGeom>
          <a:solidFill>
            <a:srgbClr val="00B0F0"/>
          </a:solidFill>
          <a:ln w="28575">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prstClr val="white"/>
                </a:solidFill>
                <a:effectLst/>
                <a:uLnTx/>
                <a:uFillTx/>
                <a:latin typeface="Times New Roman" pitchFamily="18" charset="0"/>
                <a:cs typeface="Times New Roman" pitchFamily="18" charset="0"/>
              </a:rPr>
              <a:t>Пассажир (водного транспорта) имеет право:</a:t>
            </a:r>
          </a:p>
        </p:txBody>
      </p:sp>
      <p:sp>
        <p:nvSpPr>
          <p:cNvPr id="13" name="Прямоугольник 12">
            <a:extLst>
              <a:ext uri="{FF2B5EF4-FFF2-40B4-BE49-F238E27FC236}">
                <a16:creationId xmlns:a16="http://schemas.microsoft.com/office/drawing/2014/main" id="{F2BF4B29-CB7A-4E25-955A-A1C3BAB41726}"/>
              </a:ext>
            </a:extLst>
          </p:cNvPr>
          <p:cNvSpPr/>
          <p:nvPr/>
        </p:nvSpPr>
        <p:spPr>
          <a:xfrm>
            <a:off x="-6897" y="2308325"/>
            <a:ext cx="3295649" cy="1015663"/>
          </a:xfrm>
          <a:prstGeom prst="rect">
            <a:avLst/>
          </a:prstGeom>
          <a:solidFill>
            <a:sysClr val="window" lastClr="FFFFFF"/>
          </a:solid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 приобрести билет на пассажирское место любой категории для проезда до любого порта, указанного в расписании движения судов или объявленного по маршруту следования судна;</a:t>
            </a:r>
          </a:p>
        </p:txBody>
      </p:sp>
      <p:sp>
        <p:nvSpPr>
          <p:cNvPr id="14" name="Прямоугольник 13">
            <a:extLst>
              <a:ext uri="{FF2B5EF4-FFF2-40B4-BE49-F238E27FC236}">
                <a16:creationId xmlns:a16="http://schemas.microsoft.com/office/drawing/2014/main" id="{93D35C4C-6DE9-45D3-A055-60B4E7E8147B}"/>
              </a:ext>
            </a:extLst>
          </p:cNvPr>
          <p:cNvSpPr/>
          <p:nvPr/>
        </p:nvSpPr>
        <p:spPr>
          <a:xfrm>
            <a:off x="0" y="3323988"/>
            <a:ext cx="3288752" cy="2862322"/>
          </a:xfrm>
          <a:prstGeom prst="rect">
            <a:avLst/>
          </a:prstGeom>
          <a:solidFill>
            <a:sysClr val="window" lastClr="FFFFFF"/>
          </a:solidFill>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 провозить с собой бесплатно одного ребенка в возрасте не старше 5 лет, если он не занимает отдельное пассажирское место, а также детей в возрасте не старше 10 лет с оплатой в соответствии с льготным тарифом;</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 провозить с собой бесплатно ручную кладь (легко переносимые, не стесняющие других пассажиров вещи длиной не более чем 1,8 метра или суммарной длиной по периметру не более чем 2,6 метра), общий вес которой составляет не более чем 36 килограммов и на скоростных судах не более чем 20 килограммов. Пассажир обязан самостоятельно заботиться о сохранности ручной клади;</a:t>
            </a:r>
          </a:p>
        </p:txBody>
      </p:sp>
      <p:sp>
        <p:nvSpPr>
          <p:cNvPr id="15" name="Прямоугольник 14">
            <a:extLst>
              <a:ext uri="{FF2B5EF4-FFF2-40B4-BE49-F238E27FC236}">
                <a16:creationId xmlns:a16="http://schemas.microsoft.com/office/drawing/2014/main" id="{17BE5C2E-D22B-43E5-9196-14C6B6A2B477}"/>
              </a:ext>
            </a:extLst>
          </p:cNvPr>
          <p:cNvSpPr/>
          <p:nvPr/>
        </p:nvSpPr>
        <p:spPr>
          <a:xfrm>
            <a:off x="3385152" y="2169099"/>
            <a:ext cx="3490747" cy="1015663"/>
          </a:xfrm>
          <a:prstGeom prst="rect">
            <a:avLst/>
          </a:prstGeom>
          <a:solidFill>
            <a:schemeClr val="bg1"/>
          </a:solidFill>
        </p:spPr>
        <p:txBody>
          <a:bodyPr wrap="square">
            <a:spAutoFit/>
          </a:bodyPr>
          <a:lstStyle/>
          <a:p>
            <a:pPr algn="just" defTabSz="457200"/>
            <a:r>
              <a:rPr lang="ru-RU" sz="1200" dirty="0">
                <a:latin typeface="Times New Roman" pitchFamily="18" charset="0"/>
                <a:cs typeface="Times New Roman" pitchFamily="18" charset="0"/>
              </a:rPr>
              <a:t>- продлевать срок действия билета в случае болезни, подтвержденной документом лечебного учреждения, на время болезни или сдать билет и получить провозную плату;</a:t>
            </a:r>
          </a:p>
          <a:p>
            <a:pPr algn="just" defTabSz="457200"/>
            <a:endParaRPr lang="ru-RU" sz="1200" b="1" dirty="0">
              <a:solidFill>
                <a:prstClr val="white"/>
              </a:solidFill>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A319D16B-B3F3-4910-B67B-AF5DB1661212}"/>
              </a:ext>
            </a:extLst>
          </p:cNvPr>
          <p:cNvSpPr/>
          <p:nvPr/>
        </p:nvSpPr>
        <p:spPr>
          <a:xfrm>
            <a:off x="-6896" y="400110"/>
            <a:ext cx="3295648" cy="1200329"/>
          </a:xfrm>
          <a:prstGeom prst="rect">
            <a:avLst/>
          </a:prstGeom>
        </p:spPr>
        <p:txBody>
          <a:bodyPr wrap="square">
            <a:spAutoFit/>
          </a:bodyPr>
          <a:lstStyle/>
          <a:p>
            <a:pPr algn="just"/>
            <a:r>
              <a:rPr lang="ru-RU" sz="1200" dirty="0">
                <a:latin typeface="Times New Roman" panose="02020603050405020304" pitchFamily="18" charset="0"/>
                <a:cs typeface="Times New Roman" panose="02020603050405020304" pitchFamily="18" charset="0"/>
              </a:rPr>
              <a:t>При осуществлении перевозки пассажиров пассажиру </a:t>
            </a:r>
            <a:r>
              <a:rPr lang="ru-RU" sz="1200" b="1" dirty="0">
                <a:latin typeface="Times New Roman" panose="02020603050405020304" pitchFamily="18" charset="0"/>
                <a:cs typeface="Times New Roman" panose="02020603050405020304" pitchFamily="18" charset="0"/>
              </a:rPr>
              <a:t>в подтверждение заключения договора</a:t>
            </a:r>
            <a:r>
              <a:rPr lang="ru-RU" sz="1200" dirty="0">
                <a:latin typeface="Times New Roman" panose="02020603050405020304" pitchFamily="18" charset="0"/>
                <a:cs typeface="Times New Roman" panose="02020603050405020304" pitchFamily="18" charset="0"/>
              </a:rPr>
              <a:t> перевозки выдаются билет на право проезда в соответствии с установленным видом маршрута и багажная квитанция в случае провоза багажа.</a:t>
            </a:r>
          </a:p>
        </p:txBody>
      </p:sp>
      <p:sp>
        <p:nvSpPr>
          <p:cNvPr id="20" name="Прямоугольник 19">
            <a:extLst>
              <a:ext uri="{FF2B5EF4-FFF2-40B4-BE49-F238E27FC236}">
                <a16:creationId xmlns:a16="http://schemas.microsoft.com/office/drawing/2014/main" id="{D2DEE721-5BF7-4F38-8056-58298EBAA99E}"/>
              </a:ext>
            </a:extLst>
          </p:cNvPr>
          <p:cNvSpPr/>
          <p:nvPr/>
        </p:nvSpPr>
        <p:spPr>
          <a:xfrm>
            <a:off x="3391786" y="3060586"/>
            <a:ext cx="3478368" cy="1569660"/>
          </a:xfrm>
          <a:prstGeom prst="rect">
            <a:avLst/>
          </a:prstGeom>
          <a:solidFill>
            <a:sysClr val="window" lastClr="FFFFFF"/>
          </a:solidFill>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 до отхода судна в любое время, а после начала рейса в любом порту остановки судна отказаться от договора перевозки, сдать билет и получить провозную плату за не пройденную судном часть пути;</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 отказаться от договора перевозки в случае задержки отхода судна и получить провозную плату.</a:t>
            </a:r>
          </a:p>
        </p:txBody>
      </p:sp>
      <p:sp>
        <p:nvSpPr>
          <p:cNvPr id="5" name="Прямоугольник 4">
            <a:extLst>
              <a:ext uri="{FF2B5EF4-FFF2-40B4-BE49-F238E27FC236}">
                <a16:creationId xmlns:a16="http://schemas.microsoft.com/office/drawing/2014/main" id="{305CE72C-4214-4B48-843B-779FB7B978C4}"/>
              </a:ext>
            </a:extLst>
          </p:cNvPr>
          <p:cNvSpPr/>
          <p:nvPr/>
        </p:nvSpPr>
        <p:spPr>
          <a:xfrm>
            <a:off x="-1" y="0"/>
            <a:ext cx="3288753" cy="400110"/>
          </a:xfrm>
          <a:prstGeom prst="rect">
            <a:avLst/>
          </a:prstGeom>
        </p:spPr>
        <p:txBody>
          <a:bodyPr wrap="square">
            <a:spAutoFit/>
          </a:bodyPr>
          <a:lstStyle/>
          <a:p>
            <a:pPr algn="ctr"/>
            <a:r>
              <a:rPr lang="ru-RU" sz="2000" b="1">
                <a:solidFill>
                  <a:srgbClr val="FF0000"/>
                </a:solidFill>
                <a:latin typeface="Times New Roman" panose="02020603050405020304" pitchFamily="18" charset="0"/>
                <a:cs typeface="Times New Roman" panose="02020603050405020304" pitchFamily="18" charset="0"/>
              </a:rPr>
              <a:t>Внимание!</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E6C24E87-B8F6-4647-BB06-0E18AFA4F283}"/>
              </a:ext>
            </a:extLst>
          </p:cNvPr>
          <p:cNvSpPr/>
          <p:nvPr/>
        </p:nvSpPr>
        <p:spPr>
          <a:xfrm>
            <a:off x="-6897" y="6110407"/>
            <a:ext cx="3295649" cy="1661993"/>
          </a:xfrm>
          <a:prstGeom prst="rect">
            <a:avLst/>
          </a:prstGeom>
          <a:solidFill>
            <a:schemeClr val="bg1"/>
          </a:solidFill>
        </p:spPr>
        <p:txBody>
          <a:bodyPr wrap="square">
            <a:spAutoFit/>
          </a:bodyPr>
          <a:lstStyle/>
          <a:p>
            <a:pPr algn="just" defTabSz="457200"/>
            <a:r>
              <a:rPr lang="ru-RU" dirty="0">
                <a:latin typeface="Times New Roman" pitchFamily="18" charset="0"/>
                <a:cs typeface="Times New Roman" pitchFamily="18" charset="0"/>
              </a:rPr>
              <a:t> </a:t>
            </a:r>
            <a:r>
              <a:rPr lang="ru-RU" sz="1200" dirty="0">
                <a:latin typeface="Times New Roman" pitchFamily="18" charset="0"/>
                <a:cs typeface="Times New Roman" pitchFamily="18" charset="0"/>
              </a:rPr>
              <a:t>- сдавать багаж для перевозки за плату в соответствии с тарифом на перевозки багажа;</a:t>
            </a:r>
          </a:p>
          <a:p>
            <a:pPr algn="just" defTabSz="457200"/>
            <a:r>
              <a:rPr lang="ru-RU" sz="1200" dirty="0">
                <a:latin typeface="Times New Roman" pitchFamily="18" charset="0"/>
                <a:cs typeface="Times New Roman" pitchFamily="18" charset="0"/>
              </a:rPr>
              <a:t>   - делать остановку в пути следования не более чем на 10 суток с соответствующим оформлением такой остановки при проезде на судах на расстояние 500 километров и более;</a:t>
            </a:r>
          </a:p>
          <a:p>
            <a:pPr algn="just" defTabSz="457200"/>
            <a:endParaRPr lang="ru-RU" sz="1200" dirty="0">
              <a:latin typeface="Times New Roman" pitchFamily="18" charset="0"/>
              <a:cs typeface="Times New Roman" pitchFamily="18" charset="0"/>
            </a:endParaRPr>
          </a:p>
          <a:p>
            <a:pPr algn="just" defTabSz="457200"/>
            <a:endParaRPr lang="ru-RU" sz="1200" dirty="0"/>
          </a:p>
        </p:txBody>
      </p:sp>
      <p:sp>
        <p:nvSpPr>
          <p:cNvPr id="25" name="Прямоугольник 24">
            <a:extLst>
              <a:ext uri="{FF2B5EF4-FFF2-40B4-BE49-F238E27FC236}">
                <a16:creationId xmlns:a16="http://schemas.microsoft.com/office/drawing/2014/main" id="{4F852D0F-7D2C-49E2-8DB5-FAB899F7284B}"/>
              </a:ext>
            </a:extLst>
          </p:cNvPr>
          <p:cNvSpPr/>
          <p:nvPr/>
        </p:nvSpPr>
        <p:spPr>
          <a:xfrm>
            <a:off x="3391786" y="4633079"/>
            <a:ext cx="3478368" cy="2308324"/>
          </a:xfrm>
          <a:prstGeom prst="rect">
            <a:avLst/>
          </a:prstGeom>
          <a:solidFill>
            <a:schemeClr val="bg1"/>
          </a:solidFill>
        </p:spPr>
        <p:txBody>
          <a:bodyPr wrap="square">
            <a:spAutoFit/>
          </a:bodyPr>
          <a:lstStyle/>
          <a:p>
            <a:pPr algn="just" defTabSz="457200"/>
            <a:r>
              <a:rPr lang="ru-RU" sz="1200" dirty="0">
                <a:latin typeface="Times New Roman" pitchFamily="18" charset="0"/>
                <a:cs typeface="Times New Roman" pitchFamily="18" charset="0"/>
              </a:rPr>
              <a:t>Перевозчик может задержать отход судна, изменить маршрут перевозки или место высадки пассажира, в одностороннем порядке расторгнуть договор перевозки пассажира в случае возникновения обстоятельств, не зависящих от воли перевозчика и препятствующих исполнению обязательств по перевозке (например, авария судна, недостаточный для судоходства уровень воды, военные действия, привлечение судна для государственных нужд), а также при несоблюдении пассажиром установленных правил.</a:t>
            </a:r>
          </a:p>
        </p:txBody>
      </p:sp>
      <p:sp>
        <p:nvSpPr>
          <p:cNvPr id="26" name="Прямоугольник 25">
            <a:extLst>
              <a:ext uri="{FF2B5EF4-FFF2-40B4-BE49-F238E27FC236}">
                <a16:creationId xmlns:a16="http://schemas.microsoft.com/office/drawing/2014/main" id="{70772358-492D-47B6-9D58-9236936B30A2}"/>
              </a:ext>
            </a:extLst>
          </p:cNvPr>
          <p:cNvSpPr/>
          <p:nvPr/>
        </p:nvSpPr>
        <p:spPr>
          <a:xfrm>
            <a:off x="6965402" y="0"/>
            <a:ext cx="3106792" cy="1384995"/>
          </a:xfrm>
          <a:prstGeom prst="rect">
            <a:avLst/>
          </a:prstGeom>
          <a:solidFill>
            <a:sysClr val="window" lastClr="FFFFFF"/>
          </a:solidFill>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В случае, </a:t>
            </a:r>
            <a:r>
              <a:rPr kumimoji="0" lang="ru-RU" sz="12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если пассажир нарушил правила оказания услуг и правила перевозок пассажиров или его действиями, создают угрозу безопасности судоходства, жизни и здоровью других пассажиров, плата за проезд и за провоз багажа пассажиру не возвращается</a:t>
            </a:r>
            <a:r>
              <a:rPr kumimoji="0" lang="ru-RU" sz="1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a:t>
            </a:r>
          </a:p>
        </p:txBody>
      </p:sp>
      <p:sp>
        <p:nvSpPr>
          <p:cNvPr id="7" name="Прямоугольник 6">
            <a:extLst>
              <a:ext uri="{FF2B5EF4-FFF2-40B4-BE49-F238E27FC236}">
                <a16:creationId xmlns:a16="http://schemas.microsoft.com/office/drawing/2014/main" id="{12FC44BE-B788-423E-A1DB-B0157A7DF507}"/>
              </a:ext>
            </a:extLst>
          </p:cNvPr>
          <p:cNvSpPr/>
          <p:nvPr/>
        </p:nvSpPr>
        <p:spPr>
          <a:xfrm>
            <a:off x="6965402" y="1770757"/>
            <a:ext cx="3167556" cy="6001643"/>
          </a:xfrm>
          <a:prstGeom prst="rect">
            <a:avLst/>
          </a:prstGeom>
          <a:solidFill>
            <a:schemeClr val="bg1"/>
          </a:solidFill>
        </p:spPr>
        <p:txBody>
          <a:bodyPr wrap="square">
            <a:spAutoFit/>
          </a:bodyPr>
          <a:lstStyle/>
          <a:p>
            <a:pPr algn="just" fontAlgn="t"/>
            <a:r>
              <a:rPr lang="ru-RU" sz="1200" b="1" dirty="0">
                <a:latin typeface="Times New Roman" panose="02020603050405020304" pitchFamily="18" charset="0"/>
                <a:cs typeface="Times New Roman" panose="02020603050405020304" pitchFamily="18" charset="0"/>
              </a:rPr>
              <a:t>Перевозчик несет ответственность </a:t>
            </a:r>
            <a:r>
              <a:rPr lang="ru-RU" sz="1200" dirty="0">
                <a:latin typeface="Times New Roman" panose="02020603050405020304" pitchFamily="18" charset="0"/>
                <a:cs typeface="Times New Roman" panose="02020603050405020304" pitchFamily="18" charset="0"/>
              </a:rPr>
              <a:t>за причинение вреда жизни и здоровью пассажира в соответствии с нормами главы 59 ГК РФ. Договор перевозки может предусматривать повышенный размер компенсации. Перевозчик несет ответственность за причинение вреда имуществу пассажира в соответствии со ст. 14 Закона о защите прав потребителей. Также исполнитель, не предоставивший потребителю полной и достоверной информации об услуге, несет ответственность согласно Закону о защите прав потребителей в виде возмещения убытков.</a:t>
            </a:r>
          </a:p>
          <a:p>
            <a:pPr algn="just" fontAlgn="t"/>
            <a:r>
              <a:rPr lang="ru-RU" sz="1200" dirty="0">
                <a:latin typeface="Times New Roman" panose="02020603050405020304" pitchFamily="18" charset="0"/>
                <a:cs typeface="Times New Roman" panose="02020603050405020304" pitchFamily="18" charset="0"/>
              </a:rPr>
              <a:t>Обстоятельства, являющиеся основанием для имущественной ответственности перевозчиков и пассажиров при осуществлении соответствующих перевозок, удостоверяются </a:t>
            </a:r>
            <a:r>
              <a:rPr lang="ru-RU" sz="1200" b="1" dirty="0">
                <a:latin typeface="Times New Roman" panose="02020603050405020304" pitchFamily="18" charset="0"/>
                <a:cs typeface="Times New Roman" panose="02020603050405020304" pitchFamily="18" charset="0"/>
              </a:rPr>
              <a:t>коммерческими актами или актами общей формы</a:t>
            </a:r>
            <a:r>
              <a:rPr lang="ru-RU" sz="1200" dirty="0">
                <a:latin typeface="Times New Roman" panose="02020603050405020304" pitchFamily="18" charset="0"/>
                <a:cs typeface="Times New Roman" panose="02020603050405020304" pitchFamily="18" charset="0"/>
              </a:rPr>
              <a:t>. До предъявления иска к перевозчику </a:t>
            </a:r>
            <a:r>
              <a:rPr lang="ru-RU" sz="1200" b="1" dirty="0">
                <a:latin typeface="Times New Roman" panose="02020603050405020304" pitchFamily="18" charset="0"/>
                <a:cs typeface="Times New Roman" panose="02020603050405020304" pitchFamily="18" charset="0"/>
              </a:rPr>
              <a:t>обязательным является предъявление претензии</a:t>
            </a:r>
            <a:r>
              <a:rPr lang="ru-RU" sz="1200" dirty="0">
                <a:latin typeface="Times New Roman" panose="02020603050405020304" pitchFamily="18" charset="0"/>
                <a:cs typeface="Times New Roman" panose="02020603050405020304" pitchFamily="18" charset="0"/>
              </a:rPr>
              <a:t> к перевозчику. Претензии должны быть рассмотрены перевозчиками в течение 30 дней. Течение срока исковой давности начинается со дня наступления события, послужившего основанием предъявления претензии. Срок исковой давности по требованиям к перевозчику, возникающим в связи с осуществлением перевозок пассажиров и их багажа, составляет три года.</a:t>
            </a:r>
            <a:endParaRPr lang="ru-RU" sz="1200" dirty="0">
              <a:effectLst/>
              <a:latin typeface="Times New Roman" panose="02020603050405020304" pitchFamily="18"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B2A659B1-7AB7-4120-A523-2931F1661974}"/>
              </a:ext>
            </a:extLst>
          </p:cNvPr>
          <p:cNvSpPr/>
          <p:nvPr/>
        </p:nvSpPr>
        <p:spPr>
          <a:xfrm>
            <a:off x="3391786" y="6941403"/>
            <a:ext cx="3478368" cy="830997"/>
          </a:xfrm>
          <a:prstGeom prst="rect">
            <a:avLst/>
          </a:prstGeom>
          <a:solidFill>
            <a:schemeClr val="bg1"/>
          </a:solidFill>
        </p:spPr>
        <p:txBody>
          <a:bodyPr wrap="square">
            <a:spAutoFit/>
          </a:bodyPr>
          <a:lstStyle/>
          <a:p>
            <a:r>
              <a:rPr lang="ru-RU" sz="1200" kern="0" dirty="0">
                <a:solidFill>
                  <a:prstClr val="black"/>
                </a:solidFill>
                <a:latin typeface="Times New Roman" pitchFamily="18" charset="0"/>
                <a:cs typeface="Times New Roman" pitchFamily="18" charset="0"/>
              </a:rPr>
              <a:t>При прекращении по указанным причинам договора перевозки пассажиру возвращается плата за проезд и за провоз его багажа (за не пройденное судном расстояние).</a:t>
            </a:r>
            <a:endParaRPr lang="ru-RU" dirty="0"/>
          </a:p>
        </p:txBody>
      </p:sp>
      <p:sp>
        <p:nvSpPr>
          <p:cNvPr id="30" name="Прямоугольник 29">
            <a:extLst>
              <a:ext uri="{FF2B5EF4-FFF2-40B4-BE49-F238E27FC236}">
                <a16:creationId xmlns:a16="http://schemas.microsoft.com/office/drawing/2014/main" id="{9ED543EE-6DC9-4EFB-A361-6049191E7740}"/>
              </a:ext>
            </a:extLst>
          </p:cNvPr>
          <p:cNvSpPr/>
          <p:nvPr/>
        </p:nvSpPr>
        <p:spPr>
          <a:xfrm>
            <a:off x="6987119" y="1400384"/>
            <a:ext cx="3085076" cy="400110"/>
          </a:xfrm>
          <a:prstGeom prst="rect">
            <a:avLst/>
          </a:prstGeom>
        </p:spPr>
        <p:txBody>
          <a:bodyPr wrap="square">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Важно знать!</a:t>
            </a:r>
          </a:p>
        </p:txBody>
      </p:sp>
    </p:spTree>
    <p:extLst>
      <p:ext uri="{BB962C8B-B14F-4D97-AF65-F5344CB8AC3E}">
        <p14:creationId xmlns:p14="http://schemas.microsoft.com/office/powerpoint/2010/main" val="2247549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Brochure">
      <a:dk1>
        <a:sysClr val="windowText" lastClr="000000"/>
      </a:dk1>
      <a:lt1>
        <a:sysClr val="window" lastClr="FFFFFF"/>
      </a:lt1>
      <a:dk2>
        <a:srgbClr val="323232"/>
      </a:dk2>
      <a:lt2>
        <a:srgbClr val="E6E6E6"/>
      </a:lt2>
      <a:accent1>
        <a:srgbClr val="74CBC8"/>
      </a:accent1>
      <a:accent2>
        <a:srgbClr val="EDC765"/>
      </a:accent2>
      <a:accent3>
        <a:srgbClr val="8AC867"/>
      </a:accent3>
      <a:accent4>
        <a:srgbClr val="F0924C"/>
      </a:accent4>
      <a:accent5>
        <a:srgbClr val="907CB3"/>
      </a:accent5>
      <a:accent6>
        <a:srgbClr val="E87C8D"/>
      </a:accent6>
      <a:hlink>
        <a:srgbClr val="74CBC8"/>
      </a:hlink>
      <a:folHlink>
        <a:srgbClr val="907CB3"/>
      </a:folHlink>
    </a:clrScheme>
    <a:fontScheme name="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chure_Blueglass_Trifold_TP103417195.potx" id="{B88E9366-3522-4E26-B062-233ACD5D0D11}" vid="{CADBFB46-510C-461D-8030-381CE1CEAAA4}"/>
    </a:ext>
  </a:extLst>
</a:theme>
</file>

<file path=ppt/theme/theme2.xml><?xml version="1.0" encoding="utf-8"?>
<a:theme xmlns:a="http://schemas.openxmlformats.org/drawingml/2006/main" name="Office Theme">
  <a:themeElements>
    <a:clrScheme name="Brochure">
      <a:dk1>
        <a:sysClr val="windowText" lastClr="000000"/>
      </a:dk1>
      <a:lt1>
        <a:sysClr val="window" lastClr="FFFFFF"/>
      </a:lt1>
      <a:dk2>
        <a:srgbClr val="323232"/>
      </a:dk2>
      <a:lt2>
        <a:srgbClr val="E6E6E6"/>
      </a:lt2>
      <a:accent1>
        <a:srgbClr val="74CBC8"/>
      </a:accent1>
      <a:accent2>
        <a:srgbClr val="EDC765"/>
      </a:accent2>
      <a:accent3>
        <a:srgbClr val="8AC867"/>
      </a:accent3>
      <a:accent4>
        <a:srgbClr val="F0924C"/>
      </a:accent4>
      <a:accent5>
        <a:srgbClr val="907CB3"/>
      </a:accent5>
      <a:accent6>
        <a:srgbClr val="E87C8D"/>
      </a:accent6>
      <a:hlink>
        <a:srgbClr val="74CBC8"/>
      </a:hlink>
      <a:folHlink>
        <a:srgbClr val="907CB3"/>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
      <a:dk1>
        <a:sysClr val="windowText" lastClr="000000"/>
      </a:dk1>
      <a:lt1>
        <a:sysClr val="window" lastClr="FFFFFF"/>
      </a:lt1>
      <a:dk2>
        <a:srgbClr val="323232"/>
      </a:dk2>
      <a:lt2>
        <a:srgbClr val="E6E6E6"/>
      </a:lt2>
      <a:accent1>
        <a:srgbClr val="74CBC8"/>
      </a:accent1>
      <a:accent2>
        <a:srgbClr val="EDC765"/>
      </a:accent2>
      <a:accent3>
        <a:srgbClr val="8AC867"/>
      </a:accent3>
      <a:accent4>
        <a:srgbClr val="F0924C"/>
      </a:accent4>
      <a:accent5>
        <a:srgbClr val="907CB3"/>
      </a:accent5>
      <a:accent6>
        <a:srgbClr val="E87C8D"/>
      </a:accent6>
      <a:hlink>
        <a:srgbClr val="74CBC8"/>
      </a:hlink>
      <a:folHlink>
        <a:srgbClr val="907CB3"/>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11B58DB-4786-47F4-9D10-169C634413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Бизнес-буклет</Template>
  <TotalTime>3240</TotalTime>
  <Words>2616</Words>
  <Application>Microsoft Office PowerPoint</Application>
  <PresentationFormat>Произвольный</PresentationFormat>
  <Paragraphs>212</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Артем Конукоев</dc:creator>
  <cp:keywords/>
  <cp:lastModifiedBy>Артем Конукоев</cp:lastModifiedBy>
  <cp:revision>87</cp:revision>
  <cp:lastPrinted>2017-10-20T10:03:49Z</cp:lastPrinted>
  <dcterms:created xsi:type="dcterms:W3CDTF">2017-10-20T08:50:02Z</dcterms:created>
  <dcterms:modified xsi:type="dcterms:W3CDTF">2018-05-30T12:51:35Z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TC034171969991</vt:lpwstr>
  </property>
</Properties>
</file>